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62" r:id="rId3"/>
    <p:sldId id="307" r:id="rId4"/>
    <p:sldId id="261" r:id="rId5"/>
    <p:sldId id="337" r:id="rId6"/>
    <p:sldId id="312" r:id="rId7"/>
    <p:sldId id="310" r:id="rId8"/>
    <p:sldId id="341" r:id="rId9"/>
    <p:sldId id="322" r:id="rId10"/>
    <p:sldId id="342" r:id="rId11"/>
    <p:sldId id="345" r:id="rId12"/>
    <p:sldId id="318" r:id="rId13"/>
    <p:sldId id="320" r:id="rId14"/>
    <p:sldId id="343" r:id="rId15"/>
    <p:sldId id="344" r:id="rId16"/>
    <p:sldId id="340" r:id="rId17"/>
    <p:sldId id="285" r:id="rId18"/>
    <p:sldId id="33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C9A8"/>
    <a:srgbClr val="FFCC99"/>
    <a:srgbClr val="8D094E"/>
    <a:srgbClr val="C8EBF8"/>
    <a:srgbClr val="0000CC"/>
    <a:srgbClr val="3366FF"/>
    <a:srgbClr val="99CCFF"/>
    <a:srgbClr val="66CCFF"/>
    <a:srgbClr val="0F0F7B"/>
    <a:srgbClr val="B00C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92" autoAdjust="0"/>
    <p:restoredTop sz="95972" autoAdjust="0"/>
  </p:normalViewPr>
  <p:slideViewPr>
    <p:cSldViewPr snapToGrid="0">
      <p:cViewPr varScale="1">
        <p:scale>
          <a:sx n="69" d="100"/>
          <a:sy n="69" d="100"/>
        </p:scale>
        <p:origin x="-96" y="-924"/>
      </p:cViewPr>
      <p:guideLst>
        <p:guide orient="horz" pos="2160"/>
        <p:guide pos="3840"/>
      </p:guideLst>
    </p:cSldViewPr>
  </p:slideViewPr>
  <p:outlineViewPr>
    <p:cViewPr>
      <p:scale>
        <a:sx n="33" d="100"/>
        <a:sy n="33" d="100"/>
      </p:scale>
      <p:origin x="0" y="-1114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6434"/>
          </a:xfrm>
          <a:prstGeom prst="rect">
            <a:avLst/>
          </a:prstGeom>
        </p:spPr>
        <p:txBody>
          <a:bodyPr vert="horz" lIns="93177" tIns="46589" rIns="93177" bIns="46589" rtlCol="0"/>
          <a:lstStyle>
            <a:lvl1pPr algn="l">
              <a:defRPr sz="1200"/>
            </a:lvl1pPr>
          </a:lstStyle>
          <a:p>
            <a:r>
              <a:rPr lang="en-US" smtClean="0"/>
              <a:t>8/10/15</a:t>
            </a:r>
            <a:endParaRPr lang="en-US"/>
          </a:p>
        </p:txBody>
      </p:sp>
      <p:sp>
        <p:nvSpPr>
          <p:cNvPr id="3" name="Date Placeholder 2"/>
          <p:cNvSpPr>
            <a:spLocks noGrp="1"/>
          </p:cNvSpPr>
          <p:nvPr>
            <p:ph type="dt" sz="quarter" idx="1"/>
          </p:nvPr>
        </p:nvSpPr>
        <p:spPr>
          <a:xfrm>
            <a:off x="3970938" y="6"/>
            <a:ext cx="3037840" cy="466434"/>
          </a:xfrm>
          <a:prstGeom prst="rect">
            <a:avLst/>
          </a:prstGeom>
        </p:spPr>
        <p:txBody>
          <a:bodyPr vert="horz" lIns="93177" tIns="46589" rIns="93177" bIns="46589" rtlCol="0"/>
          <a:lstStyle>
            <a:lvl1pPr algn="r">
              <a:defRPr sz="1200"/>
            </a:lvl1pPr>
          </a:lstStyle>
          <a:p>
            <a:fld id="{A76BA65A-71E5-4AFD-AA85-54AB3EFF3469}" type="datetime1">
              <a:rPr lang="en-US" smtClean="0"/>
              <a:pPr/>
              <a:t>3/24/2016</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r>
              <a:rPr lang="en-US" dirty="0" smtClean="0"/>
              <a:t>Kjeldsen, Sinnock &amp; Neudeck, Inc. </a:t>
            </a:r>
            <a:endParaRPr lang="en-US" dirty="0"/>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7798501B-77B5-4365-9881-C6E19A3C1E42}" type="slidenum">
              <a:rPr lang="en-US" smtClean="0"/>
              <a:pPr/>
              <a:t>‹#›</a:t>
            </a:fld>
            <a:endParaRPr lang="en-US"/>
          </a:p>
        </p:txBody>
      </p:sp>
    </p:spTree>
    <p:extLst>
      <p:ext uri="{BB962C8B-B14F-4D97-AF65-F5344CB8AC3E}">
        <p14:creationId xmlns:p14="http://schemas.microsoft.com/office/powerpoint/2010/main" xmlns="" val="285145615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6434"/>
          </a:xfrm>
          <a:prstGeom prst="rect">
            <a:avLst/>
          </a:prstGeom>
        </p:spPr>
        <p:txBody>
          <a:bodyPr vert="horz" lIns="93177" tIns="46589" rIns="93177" bIns="46589" rtlCol="0"/>
          <a:lstStyle>
            <a:lvl1pPr algn="l">
              <a:defRPr sz="1200"/>
            </a:lvl1pPr>
          </a:lstStyle>
          <a:p>
            <a:r>
              <a:rPr lang="en-US" smtClean="0"/>
              <a:t>8/10/15</a:t>
            </a:r>
            <a:endParaRPr lang="en-US"/>
          </a:p>
        </p:txBody>
      </p:sp>
      <p:sp>
        <p:nvSpPr>
          <p:cNvPr id="3" name="Date Placeholder 2"/>
          <p:cNvSpPr>
            <a:spLocks noGrp="1"/>
          </p:cNvSpPr>
          <p:nvPr>
            <p:ph type="dt" idx="1"/>
          </p:nvPr>
        </p:nvSpPr>
        <p:spPr>
          <a:xfrm>
            <a:off x="3970938" y="6"/>
            <a:ext cx="3037840" cy="466434"/>
          </a:xfrm>
          <a:prstGeom prst="rect">
            <a:avLst/>
          </a:prstGeom>
        </p:spPr>
        <p:txBody>
          <a:bodyPr vert="horz" lIns="93177" tIns="46589" rIns="93177" bIns="46589" rtlCol="0"/>
          <a:lstStyle>
            <a:lvl1pPr algn="r">
              <a:defRPr sz="1200"/>
            </a:lvl1pPr>
          </a:lstStyle>
          <a:p>
            <a:fld id="{A39AA21B-7800-4047-850F-4D1652C602E1}" type="datetime1">
              <a:rPr lang="en-US" smtClean="0"/>
              <a:pPr/>
              <a:t>3/24/2016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7"/>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r>
              <a:rPr lang="en-US" dirty="0" smtClean="0"/>
              <a:t>Kjeldsen, Sinnock &amp; Neudeck, Inc. </a:t>
            </a:r>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FC8BD8E7-1312-41F3-99C4-6DA5AF891969}" type="slidenum">
              <a:rPr lang="en-US" smtClean="0"/>
              <a:pPr/>
              <a:t>‹#›</a:t>
            </a:fld>
            <a:endParaRPr lang="en-US"/>
          </a:p>
        </p:txBody>
      </p:sp>
    </p:spTree>
    <p:extLst>
      <p:ext uri="{BB962C8B-B14F-4D97-AF65-F5344CB8AC3E}">
        <p14:creationId xmlns:p14="http://schemas.microsoft.com/office/powerpoint/2010/main" xmlns="" val="289208429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pPr/>
              <a:t>1</a:t>
            </a:fld>
            <a:endParaRPr lang="en-US"/>
          </a:p>
        </p:txBody>
      </p:sp>
      <p:sp>
        <p:nvSpPr>
          <p:cNvPr id="6" name="Date Placeholder 5"/>
          <p:cNvSpPr>
            <a:spLocks noGrp="1"/>
          </p:cNvSpPr>
          <p:nvPr>
            <p:ph type="dt" idx="12"/>
          </p:nvPr>
        </p:nvSpPr>
        <p:spPr/>
        <p:txBody>
          <a:bodyPr/>
          <a:lstStyle/>
          <a:p>
            <a:fld id="{A8871B1E-AB3B-40C8-82B1-6AAFC8DEBADC}" type="datetime1">
              <a:rPr lang="en-US" smtClean="0"/>
              <a:pPr/>
              <a:t>3/24/2016</a:t>
            </a:fld>
            <a:endParaRPr lang="en-US"/>
          </a:p>
        </p:txBody>
      </p:sp>
      <p:sp>
        <p:nvSpPr>
          <p:cNvPr id="7" name="Footer Placeholder 6"/>
          <p:cNvSpPr>
            <a:spLocks noGrp="1"/>
          </p:cNvSpPr>
          <p:nvPr>
            <p:ph type="ftr" sz="quarter" idx="13"/>
          </p:nvPr>
        </p:nvSpPr>
        <p:spPr/>
        <p:txBody>
          <a:bodyPr/>
          <a:lstStyle/>
          <a:p>
            <a:r>
              <a:rPr lang="en-US" dirty="0" smtClean="0"/>
              <a:t>Kjeldsen, Sinnock &amp; Neudeck, Inc. </a:t>
            </a:r>
            <a:endParaRPr lang="en-US" dirty="0"/>
          </a:p>
        </p:txBody>
      </p:sp>
    </p:spTree>
    <p:extLst>
      <p:ext uri="{BB962C8B-B14F-4D97-AF65-F5344CB8AC3E}">
        <p14:creationId xmlns:p14="http://schemas.microsoft.com/office/powerpoint/2010/main" xmlns="" val="3989298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t>
            </a:r>
            <a:r>
              <a:rPr lang="en-US" b="1" dirty="0" smtClean="0"/>
              <a:t>options</a:t>
            </a:r>
            <a:r>
              <a:rPr lang="en-US" dirty="0" smtClean="0"/>
              <a:t>, info</a:t>
            </a:r>
            <a:r>
              <a:rPr lang="en-US" baseline="0" dirty="0" smtClean="0"/>
              <a:t> is provided in order to make a decision</a:t>
            </a:r>
            <a:endParaRPr lang="en-US" dirty="0"/>
          </a:p>
        </p:txBody>
      </p:sp>
      <p:sp>
        <p:nvSpPr>
          <p:cNvPr id="4" name="Date Placeholder 3"/>
          <p:cNvSpPr>
            <a:spLocks noGrp="1"/>
          </p:cNvSpPr>
          <p:nvPr>
            <p:ph type="dt" idx="10"/>
          </p:nvPr>
        </p:nvSpPr>
        <p:spPr/>
        <p:txBody>
          <a:bodyPr/>
          <a:lstStyle/>
          <a:p>
            <a:fld id="{B0BA8EA4-E306-45DE-BC98-BB5C69E8FF41}"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10</a:t>
            </a:fld>
            <a:endParaRPr lang="en-US"/>
          </a:p>
        </p:txBody>
      </p:sp>
    </p:spTree>
    <p:extLst>
      <p:ext uri="{BB962C8B-B14F-4D97-AF65-F5344CB8AC3E}">
        <p14:creationId xmlns:p14="http://schemas.microsoft.com/office/powerpoint/2010/main" xmlns="" val="417427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Forces everyone to</a:t>
            </a:r>
            <a:r>
              <a:rPr lang="en-US" baseline="0" dirty="0" smtClean="0"/>
              <a:t> talk to </a:t>
            </a:r>
            <a:r>
              <a:rPr lang="en-US" baseline="0" dirty="0" err="1" smtClean="0"/>
              <a:t>eachother</a:t>
            </a:r>
            <a:r>
              <a:rPr lang="en-US" baseline="0" dirty="0" smtClean="0"/>
              <a:t>…where the magic happens</a:t>
            </a:r>
          </a:p>
          <a:p>
            <a:endParaRPr lang="en-US" baseline="0" dirty="0" smtClean="0"/>
          </a:p>
          <a:p>
            <a:r>
              <a:rPr lang="en-US" baseline="0" dirty="0" smtClean="0"/>
              <a:t>-</a:t>
            </a:r>
            <a:endParaRPr lang="en-US" dirty="0"/>
          </a:p>
        </p:txBody>
      </p:sp>
      <p:sp>
        <p:nvSpPr>
          <p:cNvPr id="4" name="Date Placeholder 3"/>
          <p:cNvSpPr>
            <a:spLocks noGrp="1"/>
          </p:cNvSpPr>
          <p:nvPr>
            <p:ph type="dt" idx="10"/>
          </p:nvPr>
        </p:nvSpPr>
        <p:spPr/>
        <p:txBody>
          <a:bodyPr/>
          <a:lstStyle/>
          <a:p>
            <a:fld id="{0A5BE692-8083-4B0D-BB92-7C697EB00EF1}"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11</a:t>
            </a:fld>
            <a:endParaRPr lang="en-US"/>
          </a:p>
        </p:txBody>
      </p:sp>
    </p:spTree>
    <p:extLst>
      <p:ext uri="{BB962C8B-B14F-4D97-AF65-F5344CB8AC3E}">
        <p14:creationId xmlns:p14="http://schemas.microsoft.com/office/powerpoint/2010/main" xmlns="" val="50406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Forces everyone to</a:t>
            </a:r>
            <a:r>
              <a:rPr lang="en-US" baseline="0" dirty="0" smtClean="0"/>
              <a:t> talk to </a:t>
            </a:r>
            <a:r>
              <a:rPr lang="en-US" baseline="0" dirty="0" err="1" smtClean="0"/>
              <a:t>eachother</a:t>
            </a:r>
            <a:r>
              <a:rPr lang="en-US" baseline="0" dirty="0" smtClean="0"/>
              <a:t>…where the magic happens</a:t>
            </a:r>
            <a:endParaRPr lang="en-US" dirty="0"/>
          </a:p>
        </p:txBody>
      </p:sp>
      <p:sp>
        <p:nvSpPr>
          <p:cNvPr id="4" name="Date Placeholder 3"/>
          <p:cNvSpPr>
            <a:spLocks noGrp="1"/>
          </p:cNvSpPr>
          <p:nvPr>
            <p:ph type="dt" idx="10"/>
          </p:nvPr>
        </p:nvSpPr>
        <p:spPr/>
        <p:txBody>
          <a:bodyPr/>
          <a:lstStyle/>
          <a:p>
            <a:fld id="{03F0F1EA-506C-48AC-891D-56941FE6C9FC}"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12</a:t>
            </a:fld>
            <a:endParaRPr lang="en-US"/>
          </a:p>
        </p:txBody>
      </p:sp>
    </p:spTree>
    <p:extLst>
      <p:ext uri="{BB962C8B-B14F-4D97-AF65-F5344CB8AC3E}">
        <p14:creationId xmlns:p14="http://schemas.microsoft.com/office/powerpoint/2010/main" xmlns="" val="96340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Forces everyone to</a:t>
            </a:r>
            <a:r>
              <a:rPr lang="en-US" baseline="0" dirty="0" smtClean="0"/>
              <a:t> talk to </a:t>
            </a:r>
            <a:r>
              <a:rPr lang="en-US" baseline="0" dirty="0" err="1" smtClean="0"/>
              <a:t>eachother</a:t>
            </a:r>
            <a:r>
              <a:rPr lang="en-US" baseline="0" dirty="0" smtClean="0"/>
              <a:t>…where the magic happens</a:t>
            </a:r>
            <a:endParaRPr lang="en-US" dirty="0"/>
          </a:p>
        </p:txBody>
      </p:sp>
      <p:sp>
        <p:nvSpPr>
          <p:cNvPr id="4" name="Date Placeholder 3"/>
          <p:cNvSpPr>
            <a:spLocks noGrp="1"/>
          </p:cNvSpPr>
          <p:nvPr>
            <p:ph type="dt" idx="10"/>
          </p:nvPr>
        </p:nvSpPr>
        <p:spPr/>
        <p:txBody>
          <a:bodyPr/>
          <a:lstStyle/>
          <a:p>
            <a:fld id="{03F0F1EA-506C-48AC-891D-56941FE6C9FC}"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13</a:t>
            </a:fld>
            <a:endParaRPr lang="en-US"/>
          </a:p>
        </p:txBody>
      </p:sp>
    </p:spTree>
    <p:extLst>
      <p:ext uri="{BB962C8B-B14F-4D97-AF65-F5344CB8AC3E}">
        <p14:creationId xmlns:p14="http://schemas.microsoft.com/office/powerpoint/2010/main" xmlns="" val="85508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Forces everyone to</a:t>
            </a:r>
            <a:r>
              <a:rPr lang="en-US" baseline="0" dirty="0" smtClean="0"/>
              <a:t> talk to </a:t>
            </a:r>
            <a:r>
              <a:rPr lang="en-US" baseline="0" dirty="0" err="1" smtClean="0"/>
              <a:t>eachother</a:t>
            </a:r>
            <a:r>
              <a:rPr lang="en-US" baseline="0" dirty="0" smtClean="0"/>
              <a:t>…where the magic happens</a:t>
            </a:r>
            <a:endParaRPr lang="en-US" dirty="0"/>
          </a:p>
        </p:txBody>
      </p:sp>
      <p:sp>
        <p:nvSpPr>
          <p:cNvPr id="4" name="Date Placeholder 3"/>
          <p:cNvSpPr>
            <a:spLocks noGrp="1"/>
          </p:cNvSpPr>
          <p:nvPr>
            <p:ph type="dt" idx="10"/>
          </p:nvPr>
        </p:nvSpPr>
        <p:spPr/>
        <p:txBody>
          <a:bodyPr/>
          <a:lstStyle/>
          <a:p>
            <a:fld id="{03F0F1EA-506C-48AC-891D-56941FE6C9FC}"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14</a:t>
            </a:fld>
            <a:endParaRPr lang="en-US"/>
          </a:p>
        </p:txBody>
      </p:sp>
    </p:spTree>
    <p:extLst>
      <p:ext uri="{BB962C8B-B14F-4D97-AF65-F5344CB8AC3E}">
        <p14:creationId xmlns:p14="http://schemas.microsoft.com/office/powerpoint/2010/main" xmlns="" val="34571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A0FCFC2-BB6D-4AB9-861E-1C27A898E8F5}"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15</a:t>
            </a:fld>
            <a:endParaRPr lang="en-US"/>
          </a:p>
        </p:txBody>
      </p:sp>
    </p:spTree>
    <p:extLst>
      <p:ext uri="{BB962C8B-B14F-4D97-AF65-F5344CB8AC3E}">
        <p14:creationId xmlns:p14="http://schemas.microsoft.com/office/powerpoint/2010/main" xmlns="" val="32252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pPr/>
              <a:t>16</a:t>
            </a:fld>
            <a:endParaRPr lang="en-US"/>
          </a:p>
        </p:txBody>
      </p:sp>
      <p:sp>
        <p:nvSpPr>
          <p:cNvPr id="6" name="Date Placeholder 5"/>
          <p:cNvSpPr>
            <a:spLocks noGrp="1"/>
          </p:cNvSpPr>
          <p:nvPr>
            <p:ph type="dt" idx="12"/>
          </p:nvPr>
        </p:nvSpPr>
        <p:spPr/>
        <p:txBody>
          <a:bodyPr/>
          <a:lstStyle/>
          <a:p>
            <a:fld id="{290D08C1-5BBC-494E-BA38-6011734BF0D1}" type="datetime1">
              <a:rPr lang="en-US" smtClean="0"/>
              <a:pPr/>
              <a:t>3/24/2016</a:t>
            </a:fld>
            <a:endParaRPr lang="en-US"/>
          </a:p>
        </p:txBody>
      </p:sp>
      <p:sp>
        <p:nvSpPr>
          <p:cNvPr id="7" name="Footer Placeholder 6"/>
          <p:cNvSpPr>
            <a:spLocks noGrp="1"/>
          </p:cNvSpPr>
          <p:nvPr>
            <p:ph type="ftr" sz="quarter" idx="13"/>
          </p:nvPr>
        </p:nvSpPr>
        <p:spPr/>
        <p:txBody>
          <a:bodyPr/>
          <a:lstStyle/>
          <a:p>
            <a:r>
              <a:rPr lang="en-US" dirty="0" smtClean="0"/>
              <a:t>Kjeldsen, Sinnock &amp; Neudeck, Inc. </a:t>
            </a:r>
            <a:endParaRPr lang="en-US" dirty="0"/>
          </a:p>
        </p:txBody>
      </p:sp>
    </p:spTree>
    <p:extLst>
      <p:ext uri="{BB962C8B-B14F-4D97-AF65-F5344CB8AC3E}">
        <p14:creationId xmlns:p14="http://schemas.microsoft.com/office/powerpoint/2010/main" xmlns="" val="310404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Adjust somehow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pPr/>
              <a:t>17</a:t>
            </a:fld>
            <a:endParaRPr lang="en-US"/>
          </a:p>
        </p:txBody>
      </p:sp>
      <p:sp>
        <p:nvSpPr>
          <p:cNvPr id="6" name="Date Placeholder 5"/>
          <p:cNvSpPr>
            <a:spLocks noGrp="1"/>
          </p:cNvSpPr>
          <p:nvPr>
            <p:ph type="dt" idx="12"/>
          </p:nvPr>
        </p:nvSpPr>
        <p:spPr/>
        <p:txBody>
          <a:bodyPr/>
          <a:lstStyle/>
          <a:p>
            <a:fld id="{FDD70ED0-DEEA-4B06-BC98-00F9A2B249DC}" type="datetime1">
              <a:rPr lang="en-US" smtClean="0"/>
              <a:pPr/>
              <a:t>3/24/2016</a:t>
            </a:fld>
            <a:endParaRPr lang="en-US"/>
          </a:p>
        </p:txBody>
      </p:sp>
      <p:sp>
        <p:nvSpPr>
          <p:cNvPr id="7" name="Footer Placeholder 6"/>
          <p:cNvSpPr>
            <a:spLocks noGrp="1"/>
          </p:cNvSpPr>
          <p:nvPr>
            <p:ph type="ftr" sz="quarter" idx="13"/>
          </p:nvPr>
        </p:nvSpPr>
        <p:spPr/>
        <p:txBody>
          <a:bodyPr/>
          <a:lstStyle/>
          <a:p>
            <a:r>
              <a:rPr lang="en-US" dirty="0" smtClean="0"/>
              <a:t>Kjeldsen, Sinnock &amp; Neudeck, Inc. </a:t>
            </a:r>
            <a:endParaRPr lang="en-US" dirty="0"/>
          </a:p>
        </p:txBody>
      </p:sp>
    </p:spTree>
    <p:extLst>
      <p:ext uri="{BB962C8B-B14F-4D97-AF65-F5344CB8AC3E}">
        <p14:creationId xmlns:p14="http://schemas.microsoft.com/office/powerpoint/2010/main" xmlns="" val="222757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pPr/>
              <a:t>2</a:t>
            </a:fld>
            <a:endParaRPr lang="en-US"/>
          </a:p>
        </p:txBody>
      </p:sp>
      <p:sp>
        <p:nvSpPr>
          <p:cNvPr id="6" name="Date Placeholder 5"/>
          <p:cNvSpPr>
            <a:spLocks noGrp="1"/>
          </p:cNvSpPr>
          <p:nvPr>
            <p:ph type="dt" idx="12"/>
          </p:nvPr>
        </p:nvSpPr>
        <p:spPr/>
        <p:txBody>
          <a:bodyPr/>
          <a:lstStyle/>
          <a:p>
            <a:fld id="{4A8A808A-CA0C-4680-9A2B-8293D26C0C28}" type="datetime1">
              <a:rPr lang="en-US" smtClean="0"/>
              <a:pPr/>
              <a:t>3/24/2016</a:t>
            </a:fld>
            <a:endParaRPr lang="en-US"/>
          </a:p>
        </p:txBody>
      </p:sp>
      <p:sp>
        <p:nvSpPr>
          <p:cNvPr id="7" name="Footer Placeholder 6"/>
          <p:cNvSpPr>
            <a:spLocks noGrp="1"/>
          </p:cNvSpPr>
          <p:nvPr>
            <p:ph type="ftr" sz="quarter" idx="13"/>
          </p:nvPr>
        </p:nvSpPr>
        <p:spPr/>
        <p:txBody>
          <a:bodyPr/>
          <a:lstStyle/>
          <a:p>
            <a:r>
              <a:rPr lang="en-US" dirty="0" smtClean="0"/>
              <a:t>Kjeldsen, Sinnock &amp; Neudeck, Inc. </a:t>
            </a:r>
            <a:endParaRPr lang="en-US" dirty="0"/>
          </a:p>
        </p:txBody>
      </p:sp>
    </p:spTree>
    <p:extLst>
      <p:ext uri="{BB962C8B-B14F-4D97-AF65-F5344CB8AC3E}">
        <p14:creationId xmlns:p14="http://schemas.microsoft.com/office/powerpoint/2010/main" xmlns="" val="166394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locals know their system better than anyone, thus</a:t>
            </a:r>
            <a:r>
              <a:rPr lang="en-US" baseline="0" dirty="0" smtClean="0"/>
              <a:t> making them the best resource. </a:t>
            </a:r>
          </a:p>
          <a:p>
            <a:endParaRPr lang="en-US" baseline="0" dirty="0" smtClean="0"/>
          </a:p>
          <a:p>
            <a:r>
              <a:rPr lang="en-US" baseline="0" dirty="0" smtClean="0"/>
              <a:t>Encouraged them to self-evaluate, ask themselves questions AND answer them, that they otherwise wouldn’t have</a:t>
            </a:r>
          </a:p>
          <a:p>
            <a:endParaRPr lang="en-US" baseline="0" dirty="0" smtClean="0"/>
          </a:p>
          <a:p>
            <a:r>
              <a:rPr lang="en-US" baseline="0" dirty="0" smtClean="0"/>
              <a:t>KSN provided guidance on AB156 and FEMA expectations for LMAs to be reimbursed. </a:t>
            </a:r>
          </a:p>
          <a:p>
            <a:endParaRPr lang="en-US" baseline="0" dirty="0" smtClean="0"/>
          </a:p>
          <a:p>
            <a:r>
              <a:rPr lang="en-US" baseline="0" dirty="0" smtClean="0"/>
              <a:t>RD1500, RD108 and RD70-1660 are right next to each other, Andy is a new guy Max is full of wisdom. During our meetings, if Andy couldn’t’ answer the questions we would suggest what RD1500 or RD108 is doing. RD108 took some of RD1500’s map requests.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pPr/>
              <a:t>3</a:t>
            </a:fld>
            <a:endParaRPr lang="en-US"/>
          </a:p>
        </p:txBody>
      </p:sp>
      <p:sp>
        <p:nvSpPr>
          <p:cNvPr id="6" name="Date Placeholder 5"/>
          <p:cNvSpPr>
            <a:spLocks noGrp="1"/>
          </p:cNvSpPr>
          <p:nvPr>
            <p:ph type="dt" idx="12"/>
          </p:nvPr>
        </p:nvSpPr>
        <p:spPr/>
        <p:txBody>
          <a:bodyPr/>
          <a:lstStyle/>
          <a:p>
            <a:fld id="{F499A7A0-09F7-47A2-AB0B-03E8D80588CB}" type="datetime1">
              <a:rPr lang="en-US" smtClean="0"/>
              <a:pPr/>
              <a:t>3/24/2016</a:t>
            </a:fld>
            <a:endParaRPr lang="en-US"/>
          </a:p>
        </p:txBody>
      </p:sp>
      <p:sp>
        <p:nvSpPr>
          <p:cNvPr id="7" name="Footer Placeholder 6"/>
          <p:cNvSpPr>
            <a:spLocks noGrp="1"/>
          </p:cNvSpPr>
          <p:nvPr>
            <p:ph type="ftr" sz="quarter" idx="13"/>
          </p:nvPr>
        </p:nvSpPr>
        <p:spPr/>
        <p:txBody>
          <a:bodyPr/>
          <a:lstStyle/>
          <a:p>
            <a:r>
              <a:rPr lang="en-US" dirty="0" smtClean="0"/>
              <a:t>Kjeldsen, Sinnock &amp; Neudeck, Inc. </a:t>
            </a:r>
            <a:endParaRPr lang="en-US" dirty="0"/>
          </a:p>
        </p:txBody>
      </p:sp>
    </p:spTree>
    <p:extLst>
      <p:ext uri="{BB962C8B-B14F-4D97-AF65-F5344CB8AC3E}">
        <p14:creationId xmlns:p14="http://schemas.microsoft.com/office/powerpoint/2010/main" xmlns="" val="118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pPr/>
              <a:t>4</a:t>
            </a:fld>
            <a:endParaRPr lang="en-US"/>
          </a:p>
        </p:txBody>
      </p:sp>
      <p:sp>
        <p:nvSpPr>
          <p:cNvPr id="6" name="Date Placeholder 5"/>
          <p:cNvSpPr>
            <a:spLocks noGrp="1"/>
          </p:cNvSpPr>
          <p:nvPr>
            <p:ph type="dt" idx="12"/>
          </p:nvPr>
        </p:nvSpPr>
        <p:spPr/>
        <p:txBody>
          <a:bodyPr/>
          <a:lstStyle/>
          <a:p>
            <a:fld id="{E678EA79-70F7-4A92-9A86-FC8FDB3605EE}" type="datetime1">
              <a:rPr lang="en-US" smtClean="0"/>
              <a:pPr/>
              <a:t>3/24/2016</a:t>
            </a:fld>
            <a:endParaRPr lang="en-US"/>
          </a:p>
        </p:txBody>
      </p:sp>
      <p:sp>
        <p:nvSpPr>
          <p:cNvPr id="7" name="Footer Placeholder 6"/>
          <p:cNvSpPr>
            <a:spLocks noGrp="1"/>
          </p:cNvSpPr>
          <p:nvPr>
            <p:ph type="ftr" sz="quarter" idx="13"/>
          </p:nvPr>
        </p:nvSpPr>
        <p:spPr/>
        <p:txBody>
          <a:bodyPr/>
          <a:lstStyle/>
          <a:p>
            <a:r>
              <a:rPr lang="en-US" dirty="0" smtClean="0"/>
              <a:t>Kjeldsen, Sinnock &amp; Neudeck, Inc. </a:t>
            </a:r>
            <a:endParaRPr lang="en-US" dirty="0"/>
          </a:p>
        </p:txBody>
      </p:sp>
    </p:spTree>
    <p:extLst>
      <p:ext uri="{BB962C8B-B14F-4D97-AF65-F5344CB8AC3E}">
        <p14:creationId xmlns:p14="http://schemas.microsoft.com/office/powerpoint/2010/main" xmlns="" val="384743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-Assure NIMS/SEMS</a:t>
            </a:r>
            <a:r>
              <a:rPr lang="en-US" baseline="0" dirty="0" smtClean="0"/>
              <a:t> compliance, i.e. YOU MUST ACTIVATE YOUR INCIDENT COMMAND appoint an IC, blah </a:t>
            </a:r>
            <a:r>
              <a:rPr lang="en-US" baseline="0" dirty="0" err="1" smtClean="0"/>
              <a:t>blah</a:t>
            </a:r>
            <a:endParaRPr lang="en-US" baseline="0" dirty="0" smtClean="0"/>
          </a:p>
          <a:p>
            <a:r>
              <a:rPr lang="en-US" baseline="0" dirty="0" smtClean="0"/>
              <a:t>-WHO is responsible AND liable for what (county vs. district, general manager vs. board member, etc.)</a:t>
            </a:r>
          </a:p>
          <a:p>
            <a:r>
              <a:rPr lang="en-US" baseline="0" dirty="0" smtClean="0"/>
              <a:t>-When is the IC kicked in, when do patrols start, when do you call DWR, etc.</a:t>
            </a:r>
          </a:p>
          <a:p>
            <a:r>
              <a:rPr lang="en-US" baseline="0" dirty="0" smtClean="0"/>
              <a:t>-Procurement policy, some didn’t have any</a:t>
            </a:r>
          </a:p>
          <a:p>
            <a:r>
              <a:rPr lang="en-US" baseline="0" dirty="0" smtClean="0"/>
              <a:t>-EOP educates and prepared the LMAs, typically thin on staff and resources, to make sure all their ducks are in a row to get disaster reimbursements (having MOUs with their fam staff, documenting everything, moving to an IC system, etc.) </a:t>
            </a:r>
            <a:endParaRPr lang="en-US" dirty="0"/>
          </a:p>
        </p:txBody>
      </p:sp>
      <p:sp>
        <p:nvSpPr>
          <p:cNvPr id="4" name="Date Placeholder 3"/>
          <p:cNvSpPr>
            <a:spLocks noGrp="1"/>
          </p:cNvSpPr>
          <p:nvPr>
            <p:ph type="dt" idx="10"/>
          </p:nvPr>
        </p:nvSpPr>
        <p:spPr/>
        <p:txBody>
          <a:bodyPr/>
          <a:lstStyle/>
          <a:p>
            <a:fld id="{C66D770E-28AF-4ED2-B862-F67B964E68AE}"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5</a:t>
            </a:fld>
            <a:endParaRPr lang="en-US"/>
          </a:p>
        </p:txBody>
      </p:sp>
    </p:spTree>
    <p:extLst>
      <p:ext uri="{BB962C8B-B14F-4D97-AF65-F5344CB8AC3E}">
        <p14:creationId xmlns:p14="http://schemas.microsoft.com/office/powerpoint/2010/main" xmlns="" val="382143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GIS will be discussed</a:t>
            </a:r>
            <a:r>
              <a:rPr lang="en-US" baseline="0" dirty="0" smtClean="0"/>
              <a:t> separately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Standardizes symbols in San Joaquin, Solano, Yolo, + 7 counties to the north. Though not officially the standard, they do have a strong regional presence recognized by most</a:t>
            </a:r>
            <a:r>
              <a:rPr lang="en-US" baseline="0" dirty="0" smtClean="0"/>
              <a:t> LMA’s. These symbols are developed based on the FEMA emergency response </a:t>
            </a:r>
            <a:r>
              <a:rPr lang="en-US" baseline="0" dirty="0" err="1" smtClean="0"/>
              <a:t>symbology</a:t>
            </a:r>
            <a:endParaRPr lang="en-US" dirty="0" smtClean="0"/>
          </a:p>
          <a:p>
            <a:endParaRPr lang="en-US" dirty="0"/>
          </a:p>
        </p:txBody>
      </p:sp>
      <p:sp>
        <p:nvSpPr>
          <p:cNvPr id="4" name="Date Placeholder 3"/>
          <p:cNvSpPr>
            <a:spLocks noGrp="1"/>
          </p:cNvSpPr>
          <p:nvPr>
            <p:ph type="dt" idx="10"/>
          </p:nvPr>
        </p:nvSpPr>
        <p:spPr/>
        <p:txBody>
          <a:bodyPr/>
          <a:lstStyle/>
          <a:p>
            <a:fld id="{14B315CB-A4EB-4BB6-BC91-275556F26E6C}"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6</a:t>
            </a:fld>
            <a:endParaRPr lang="en-US"/>
          </a:p>
        </p:txBody>
      </p:sp>
    </p:spTree>
    <p:extLst>
      <p:ext uri="{BB962C8B-B14F-4D97-AF65-F5344CB8AC3E}">
        <p14:creationId xmlns:p14="http://schemas.microsoft.com/office/powerpoint/2010/main" xmlns="" val="74874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GIS will be discussed</a:t>
            </a:r>
            <a:r>
              <a:rPr lang="en-US" baseline="0" dirty="0" smtClean="0"/>
              <a:t> separately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Standardizes symbols in San Joaquin, Solano, Yolo, + 7 counties to the north. Though not officially the standard, they do have a strong regional presence recognized by most</a:t>
            </a:r>
            <a:r>
              <a:rPr lang="en-US" baseline="0" dirty="0" smtClean="0"/>
              <a:t> LMA’s. These symbols are developed based on the FEMA emergency response </a:t>
            </a:r>
            <a:r>
              <a:rPr lang="en-US" baseline="0" dirty="0" err="1" smtClean="0"/>
              <a:t>symbology</a:t>
            </a:r>
            <a:endParaRPr lang="en-US" dirty="0" smtClean="0"/>
          </a:p>
          <a:p>
            <a:endParaRPr lang="en-US" dirty="0"/>
          </a:p>
        </p:txBody>
      </p:sp>
      <p:sp>
        <p:nvSpPr>
          <p:cNvPr id="4" name="Date Placeholder 3"/>
          <p:cNvSpPr>
            <a:spLocks noGrp="1"/>
          </p:cNvSpPr>
          <p:nvPr>
            <p:ph type="dt" idx="10"/>
          </p:nvPr>
        </p:nvSpPr>
        <p:spPr/>
        <p:txBody>
          <a:bodyPr/>
          <a:lstStyle/>
          <a:p>
            <a:fld id="{14B315CB-A4EB-4BB6-BC91-275556F26E6C}"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7</a:t>
            </a:fld>
            <a:endParaRPr lang="en-US"/>
          </a:p>
        </p:txBody>
      </p:sp>
    </p:spTree>
    <p:extLst>
      <p:ext uri="{BB962C8B-B14F-4D97-AF65-F5344CB8AC3E}">
        <p14:creationId xmlns:p14="http://schemas.microsoft.com/office/powerpoint/2010/main" xmlns="" val="378300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t>
            </a:r>
            <a:r>
              <a:rPr lang="en-US" b="1" dirty="0" smtClean="0"/>
              <a:t>options</a:t>
            </a:r>
            <a:r>
              <a:rPr lang="en-US" dirty="0" smtClean="0"/>
              <a:t>, info</a:t>
            </a:r>
            <a:r>
              <a:rPr lang="en-US" baseline="0" dirty="0" smtClean="0"/>
              <a:t> is provided in order to make a decision</a:t>
            </a:r>
            <a:endParaRPr lang="en-US" dirty="0"/>
          </a:p>
        </p:txBody>
      </p:sp>
      <p:sp>
        <p:nvSpPr>
          <p:cNvPr id="4" name="Date Placeholder 3"/>
          <p:cNvSpPr>
            <a:spLocks noGrp="1"/>
          </p:cNvSpPr>
          <p:nvPr>
            <p:ph type="dt" idx="10"/>
          </p:nvPr>
        </p:nvSpPr>
        <p:spPr/>
        <p:txBody>
          <a:bodyPr/>
          <a:lstStyle/>
          <a:p>
            <a:fld id="{B0BA8EA4-E306-45DE-BC98-BB5C69E8FF41}"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8</a:t>
            </a:fld>
            <a:endParaRPr lang="en-US"/>
          </a:p>
        </p:txBody>
      </p:sp>
    </p:spTree>
    <p:extLst>
      <p:ext uri="{BB962C8B-B14F-4D97-AF65-F5344CB8AC3E}">
        <p14:creationId xmlns:p14="http://schemas.microsoft.com/office/powerpoint/2010/main" xmlns="" val="162608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t>
            </a:r>
            <a:r>
              <a:rPr lang="en-US" b="1" dirty="0" smtClean="0"/>
              <a:t>options</a:t>
            </a:r>
            <a:r>
              <a:rPr lang="en-US" dirty="0" smtClean="0"/>
              <a:t>, info</a:t>
            </a:r>
            <a:r>
              <a:rPr lang="en-US" baseline="0" dirty="0" smtClean="0"/>
              <a:t> is provided in order to make a decision</a:t>
            </a:r>
            <a:endParaRPr lang="en-US" dirty="0"/>
          </a:p>
        </p:txBody>
      </p:sp>
      <p:sp>
        <p:nvSpPr>
          <p:cNvPr id="4" name="Date Placeholder 3"/>
          <p:cNvSpPr>
            <a:spLocks noGrp="1"/>
          </p:cNvSpPr>
          <p:nvPr>
            <p:ph type="dt" idx="10"/>
          </p:nvPr>
        </p:nvSpPr>
        <p:spPr/>
        <p:txBody>
          <a:bodyPr/>
          <a:lstStyle/>
          <a:p>
            <a:fld id="{B0BA8EA4-E306-45DE-BC98-BB5C69E8FF41}" type="datetime1">
              <a:rPr lang="en-US" smtClean="0"/>
              <a:pPr/>
              <a:t>3/24/2016</a:t>
            </a:fld>
            <a:endParaRPr lang="en-US"/>
          </a:p>
        </p:txBody>
      </p:sp>
      <p:sp>
        <p:nvSpPr>
          <p:cNvPr id="5" name="Footer Placeholder 4"/>
          <p:cNvSpPr>
            <a:spLocks noGrp="1"/>
          </p:cNvSpPr>
          <p:nvPr>
            <p:ph type="ftr" sz="quarter" idx="11"/>
          </p:nvPr>
        </p:nvSpPr>
        <p:spPr/>
        <p:txBody>
          <a:bodyPr/>
          <a:lstStyle/>
          <a:p>
            <a:r>
              <a:rPr lang="en-US" dirty="0" smtClean="0"/>
              <a:t>Kjeldsen, Sinnock &amp; Neudeck, Inc. </a:t>
            </a:r>
            <a:endParaRPr lang="en-US" dirty="0"/>
          </a:p>
        </p:txBody>
      </p:sp>
      <p:sp>
        <p:nvSpPr>
          <p:cNvPr id="6" name="Slide Number Placeholder 5"/>
          <p:cNvSpPr>
            <a:spLocks noGrp="1"/>
          </p:cNvSpPr>
          <p:nvPr>
            <p:ph type="sldNum" sz="quarter" idx="12"/>
          </p:nvPr>
        </p:nvSpPr>
        <p:spPr/>
        <p:txBody>
          <a:bodyPr/>
          <a:lstStyle/>
          <a:p>
            <a:fld id="{FC8BD8E7-1312-41F3-99C4-6DA5AF891969}" type="slidenum">
              <a:rPr lang="en-US" smtClean="0"/>
              <a:pPr/>
              <a:t>9</a:t>
            </a:fld>
            <a:endParaRPr lang="en-US"/>
          </a:p>
        </p:txBody>
      </p:sp>
    </p:spTree>
    <p:extLst>
      <p:ext uri="{BB962C8B-B14F-4D97-AF65-F5344CB8AC3E}">
        <p14:creationId xmlns:p14="http://schemas.microsoft.com/office/powerpoint/2010/main" xmlns="" val="417427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xmlns="" val="1463745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9"/>
          <p:cNvSpPr txBox="1">
            <a:spLocks/>
          </p:cNvSpPr>
          <p:nvPr/>
        </p:nvSpPr>
        <p:spPr>
          <a:xfrm>
            <a:off x="0" y="0"/>
            <a:ext cx="4023360" cy="4745736"/>
          </a:xfrm>
          <a:prstGeom prst="rect">
            <a:avLst/>
          </a:prstGeom>
        </p:spPr>
      </p:sp>
      <p:sp>
        <p:nvSpPr>
          <p:cNvPr id="3" name="TextBox 2"/>
          <p:cNvSpPr txBox="1"/>
          <p:nvPr/>
        </p:nvSpPr>
        <p:spPr>
          <a:xfrm>
            <a:off x="1575786" y="6157454"/>
            <a:ext cx="8658284" cy="646331"/>
          </a:xfrm>
          <a:prstGeom prst="rect">
            <a:avLst/>
          </a:prstGeom>
          <a:noFill/>
        </p:spPr>
        <p:txBody>
          <a:bodyPr wrap="square" rtlCol="0">
            <a:spAutoFit/>
          </a:bodyPr>
          <a:lstStyle/>
          <a:p>
            <a:pPr algn="ctr"/>
            <a:r>
              <a:rPr lang="en-US" dirty="0" smtClean="0">
                <a:solidFill>
                  <a:schemeClr val="bg1"/>
                </a:solidFill>
                <a:latin typeface="Perpetua" panose="02020502060401020303" pitchFamily="18" charset="0"/>
                <a:ea typeface="Batang" panose="02030600000101010101" pitchFamily="18" charset="-127"/>
              </a:rPr>
              <a:t>Central Valley Flood Protection Board</a:t>
            </a:r>
          </a:p>
          <a:p>
            <a:pPr algn="ctr"/>
            <a:r>
              <a:rPr lang="en-US" dirty="0" smtClean="0">
                <a:solidFill>
                  <a:schemeClr val="bg1"/>
                </a:solidFill>
                <a:latin typeface="Perpetua" panose="02020502060401020303" pitchFamily="18" charset="0"/>
                <a:ea typeface="Batang" panose="02030600000101010101" pitchFamily="18" charset="-127"/>
              </a:rPr>
              <a:t>March 25</a:t>
            </a:r>
            <a:r>
              <a:rPr lang="en-US" baseline="30000" dirty="0" smtClean="0">
                <a:solidFill>
                  <a:schemeClr val="bg1"/>
                </a:solidFill>
                <a:latin typeface="Perpetua" panose="02020502060401020303" pitchFamily="18" charset="0"/>
                <a:ea typeface="Batang" panose="02030600000101010101" pitchFamily="18" charset="-127"/>
              </a:rPr>
              <a:t>th</a:t>
            </a:r>
            <a:r>
              <a:rPr lang="en-US" dirty="0" smtClean="0">
                <a:solidFill>
                  <a:schemeClr val="bg1"/>
                </a:solidFill>
                <a:latin typeface="Perpetua" panose="02020502060401020303" pitchFamily="18" charset="0"/>
                <a:ea typeface="Batang" panose="02030600000101010101" pitchFamily="18" charset="-127"/>
              </a:rPr>
              <a:t> , 2016</a:t>
            </a:r>
            <a:endParaRPr lang="en-US" dirty="0">
              <a:solidFill>
                <a:schemeClr val="bg1"/>
              </a:solidFill>
              <a:latin typeface="Perpetua" panose="02020502060401020303" pitchFamily="18" charset="0"/>
              <a:ea typeface="Batang" panose="02030600000101010101" pitchFamily="18" charset="-127"/>
            </a:endParaRPr>
          </a:p>
        </p:txBody>
      </p:sp>
      <p:pic>
        <p:nvPicPr>
          <p:cNvPr id="10" name="Picture Placeholder 9"/>
          <p:cNvPicPr>
            <a:picLocks noGrp="1" noChangeAspect="1"/>
          </p:cNvPicPr>
          <p:nvPr>
            <p:ph type="pic" idx="11"/>
          </p:nvPr>
        </p:nvPicPr>
        <p:blipFill>
          <a:blip r:embed="rId3" cstate="print"/>
          <a:srcRect l="21768" r="21768"/>
          <a:stretch>
            <a:fillRect/>
          </a:stretch>
        </p:blipFill>
        <p:spPr>
          <a:xfrm>
            <a:off x="8168640" y="0"/>
            <a:ext cx="4023360" cy="4745736"/>
          </a:xfrm>
          <a:prstGeom prst="rect">
            <a:avLst/>
          </a:prstGeom>
        </p:spPr>
      </p:pic>
      <p:pic>
        <p:nvPicPr>
          <p:cNvPr id="16" name="Picture Placeholder 15"/>
          <p:cNvPicPr>
            <a:picLocks noGrp="1" noChangeAspect="1"/>
          </p:cNvPicPr>
          <p:nvPr>
            <p:ph type="pic" idx="10"/>
          </p:nvPr>
        </p:nvPicPr>
        <p:blipFill>
          <a:blip r:embed="rId4" cstate="print"/>
          <a:srcRect l="21717" r="21717"/>
          <a:stretch>
            <a:fillRect/>
          </a:stretch>
        </p:blipFill>
        <p:spPr>
          <a:prstGeom prst="rect">
            <a:avLst/>
          </a:prstGeom>
        </p:spPr>
      </p:pic>
      <p:sp>
        <p:nvSpPr>
          <p:cNvPr id="22" name="Title 1"/>
          <p:cNvSpPr txBox="1">
            <a:spLocks/>
          </p:cNvSpPr>
          <p:nvPr/>
        </p:nvSpPr>
        <p:spPr>
          <a:xfrm>
            <a:off x="1682258" y="5678171"/>
            <a:ext cx="8144128" cy="408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cap="all" spc="-50" baseline="0">
                <a:solidFill>
                  <a:schemeClr val="bg1"/>
                </a:solidFill>
                <a:latin typeface="+mj-lt"/>
                <a:ea typeface="+mj-ea"/>
                <a:cs typeface="+mj-cs"/>
              </a:defRPr>
            </a:lvl1pPr>
          </a:lstStyle>
          <a:p>
            <a:r>
              <a:rPr lang="en-US" sz="4000" cap="none" dirty="0" smtClean="0">
                <a:solidFill>
                  <a:schemeClr val="bg2"/>
                </a:solidFill>
                <a:latin typeface="Perpetua" panose="02020502060401020303" pitchFamily="18" charset="0"/>
                <a:ea typeface="Batang" panose="02030600000101010101" pitchFamily="18" charset="-127"/>
              </a:rPr>
              <a:t>Creating a Regional</a:t>
            </a:r>
          </a:p>
          <a:p>
            <a:r>
              <a:rPr lang="en-US" sz="4000" cap="none" dirty="0" smtClean="0">
                <a:solidFill>
                  <a:schemeClr val="bg2"/>
                </a:solidFill>
                <a:latin typeface="Perpetua" panose="02020502060401020303" pitchFamily="18" charset="0"/>
                <a:ea typeface="Batang" panose="02030600000101010101" pitchFamily="18" charset="-127"/>
              </a:rPr>
              <a:t>Flood </a:t>
            </a:r>
            <a:r>
              <a:rPr lang="en-US" sz="4000" cap="none" dirty="0">
                <a:solidFill>
                  <a:schemeClr val="bg2"/>
                </a:solidFill>
                <a:latin typeface="Perpetua" panose="02020502060401020303" pitchFamily="18" charset="0"/>
                <a:ea typeface="Batang" panose="02030600000101010101" pitchFamily="18" charset="-127"/>
              </a:rPr>
              <a:t>R</a:t>
            </a:r>
            <a:r>
              <a:rPr lang="en-US" sz="4000" cap="none" dirty="0" smtClean="0">
                <a:solidFill>
                  <a:schemeClr val="bg2"/>
                </a:solidFill>
                <a:latin typeface="Perpetua" panose="02020502060401020303" pitchFamily="18" charset="0"/>
                <a:ea typeface="Batang" panose="02030600000101010101" pitchFamily="18" charset="-127"/>
              </a:rPr>
              <a:t>esponse System </a:t>
            </a:r>
          </a:p>
        </p:txBody>
      </p:sp>
      <p:pic>
        <p:nvPicPr>
          <p:cNvPr id="14" name="Picture Placeholder 13"/>
          <p:cNvPicPr>
            <a:picLocks noGrp="1" noChangeAspect="1"/>
          </p:cNvPicPr>
          <p:nvPr>
            <p:ph type="pic" idx="12"/>
          </p:nvPr>
        </p:nvPicPr>
        <p:blipFill>
          <a:blip r:embed="rId5" cstate="print"/>
          <a:srcRect l="21657" r="21657"/>
          <a:stretch>
            <a:fillRect/>
          </a:stretch>
        </p:blipFill>
        <p:spPr>
          <a:xfrm>
            <a:off x="4084320" y="0"/>
            <a:ext cx="4023360" cy="47457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5441" y="5171283"/>
            <a:ext cx="2993721" cy="1299358"/>
          </a:xfrm>
          <a:prstGeom prst="rect">
            <a:avLst/>
          </a:prstGeom>
        </p:spPr>
      </p:pic>
      <p:sp>
        <p:nvSpPr>
          <p:cNvPr id="18" name="TextBox 17"/>
          <p:cNvSpPr txBox="1"/>
          <p:nvPr/>
        </p:nvSpPr>
        <p:spPr>
          <a:xfrm>
            <a:off x="4084319" y="4511629"/>
            <a:ext cx="2131546" cy="261610"/>
          </a:xfrm>
          <a:prstGeom prst="rect">
            <a:avLst/>
          </a:prstGeom>
          <a:noFill/>
        </p:spPr>
        <p:txBody>
          <a:bodyPr wrap="square" rtlCol="0">
            <a:spAutoFit/>
          </a:bodyPr>
          <a:lstStyle/>
          <a:p>
            <a:r>
              <a:rPr lang="en-US" sz="1100" dirty="0" smtClean="0">
                <a:solidFill>
                  <a:schemeClr val="bg1"/>
                </a:solidFill>
              </a:rPr>
              <a:t>Jones Break, 2004</a:t>
            </a:r>
            <a:endParaRPr lang="en-US" sz="1100" dirty="0">
              <a:solidFill>
                <a:schemeClr val="bg1"/>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17908" y="5106799"/>
            <a:ext cx="1415441" cy="1415441"/>
          </a:xfrm>
          <a:prstGeom prst="rect">
            <a:avLst/>
          </a:prstGeom>
        </p:spPr>
      </p:pic>
      <p:pic>
        <p:nvPicPr>
          <p:cNvPr id="19" name="Picture 18" descr="KSN Logo 2X3 W_Transparent.png"/>
          <p:cNvPicPr>
            <a:picLocks noChangeAspect="1"/>
          </p:cNvPicPr>
          <p:nvPr/>
        </p:nvPicPr>
        <p:blipFill>
          <a:blip r:embed="rId8" cstate="print"/>
          <a:stretch>
            <a:fillRect/>
          </a:stretch>
        </p:blipFill>
        <p:spPr>
          <a:xfrm>
            <a:off x="10271344" y="5269472"/>
            <a:ext cx="1712710" cy="1141808"/>
          </a:xfrm>
          <a:prstGeom prst="rect">
            <a:avLst/>
          </a:prstGeom>
        </p:spPr>
      </p:pic>
    </p:spTree>
    <p:extLst>
      <p:ext uri="{BB962C8B-B14F-4D97-AF65-F5344CB8AC3E}">
        <p14:creationId xmlns:p14="http://schemas.microsoft.com/office/powerpoint/2010/main" xmlns="" val="3034687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14314" y="211538"/>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grpSp>
        <p:nvGrpSpPr>
          <p:cNvPr id="3" name="Group 20"/>
          <p:cNvGrpSpPr/>
          <p:nvPr/>
        </p:nvGrpSpPr>
        <p:grpSpPr>
          <a:xfrm>
            <a:off x="919151" y="1429648"/>
            <a:ext cx="2775556" cy="909339"/>
            <a:chOff x="4368800" y="1930400"/>
            <a:chExt cx="1968499" cy="615156"/>
          </a:xfrm>
        </p:grpSpPr>
        <p:sp>
          <p:nvSpPr>
            <p:cNvPr id="33" name="Rectangle 32"/>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“BEHIND-THE-LEVEE ENGINEERING” </a:t>
              </a:r>
              <a:endParaRPr lang="en-US" sz="2200" b="1" dirty="0"/>
            </a:p>
          </p:txBody>
        </p:sp>
        <p:cxnSp>
          <p:nvCxnSpPr>
            <p:cNvPr id="34" name="Straight Connector 33"/>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E31375A4-56A4-47D6-9801-1991572033F7}" type="slidenum">
              <a:rPr lang="en-US" smtClean="0"/>
              <a:pPr/>
              <a:t>10</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798348" y="1173062"/>
            <a:ext cx="8207381" cy="5143071"/>
          </a:xfrm>
          <a:prstGeom prst="rect">
            <a:avLst/>
          </a:prstGeom>
          <a:noFill/>
          <a:ln w="9525">
            <a:noFill/>
            <a:miter lim="800000"/>
            <a:headEnd/>
            <a:tailEnd/>
          </a:ln>
        </p:spPr>
      </p:pic>
    </p:spTree>
    <p:extLst>
      <p:ext uri="{BB962C8B-B14F-4D97-AF65-F5344CB8AC3E}">
        <p14:creationId xmlns:p14="http://schemas.microsoft.com/office/powerpoint/2010/main" xmlns="" val="683649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27963" y="184243"/>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grpSp>
        <p:nvGrpSpPr>
          <p:cNvPr id="15" name="Group 20"/>
          <p:cNvGrpSpPr/>
          <p:nvPr/>
        </p:nvGrpSpPr>
        <p:grpSpPr>
          <a:xfrm>
            <a:off x="956600" y="1477549"/>
            <a:ext cx="2775556" cy="909339"/>
            <a:chOff x="4368800" y="1930400"/>
            <a:chExt cx="1968499" cy="615156"/>
          </a:xfrm>
        </p:grpSpPr>
        <p:sp>
          <p:nvSpPr>
            <p:cNvPr id="16" name="Rectangle 15"/>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UNIFIED COMMANDS</a:t>
              </a:r>
              <a:endParaRPr lang="en-US" sz="2200" b="1" dirty="0"/>
            </a:p>
          </p:txBody>
        </p:sp>
        <p:cxnSp>
          <p:nvCxnSpPr>
            <p:cNvPr id="18" name="Straight Connector 17"/>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40" name="Content Placeholder 2"/>
          <p:cNvSpPr txBox="1">
            <a:spLocks/>
          </p:cNvSpPr>
          <p:nvPr/>
        </p:nvSpPr>
        <p:spPr>
          <a:xfrm>
            <a:off x="7816524" y="5982169"/>
            <a:ext cx="3232933" cy="75001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900" dirty="0" smtClean="0">
                <a:latin typeface="Perpetua" panose="02020502060401020303" pitchFamily="18" charset="0"/>
              </a:rPr>
              <a:t>Unified Flood Fight Command </a:t>
            </a:r>
            <a:r>
              <a:rPr lang="en-US" sz="1900" b="1" dirty="0" smtClean="0">
                <a:solidFill>
                  <a:srgbClr val="8D094E"/>
                </a:solidFill>
                <a:latin typeface="Perpetua" panose="02020502060401020303" pitchFamily="18" charset="0"/>
              </a:rPr>
              <a:t>(UC Map)</a:t>
            </a:r>
          </a:p>
          <a:p>
            <a:endParaRPr lang="en-US" sz="2400" b="1" dirty="0" smtClean="0"/>
          </a:p>
          <a:p>
            <a:endParaRPr lang="en-US" sz="2400" dirty="0" smtClean="0"/>
          </a:p>
          <a:p>
            <a:pPr marL="45720" indent="0" algn="ctr">
              <a:buFont typeface="Arial" pitchFamily="34" charset="0"/>
              <a:buNone/>
            </a:pPr>
            <a:endParaRPr lang="en-US" sz="2400" dirty="0" smtClean="0"/>
          </a:p>
        </p:txBody>
      </p:sp>
      <p:pic>
        <p:nvPicPr>
          <p:cNvPr id="41" name="Picture 40"/>
          <p:cNvPicPr>
            <a:picLocks noChangeAspect="1"/>
          </p:cNvPicPr>
          <p:nvPr/>
        </p:nvPicPr>
        <p:blipFill>
          <a:blip r:embed="rId3" cstate="print"/>
          <a:stretch>
            <a:fillRect/>
          </a:stretch>
        </p:blipFill>
        <p:spPr>
          <a:xfrm>
            <a:off x="7558304" y="1379219"/>
            <a:ext cx="3458598" cy="4602950"/>
          </a:xfrm>
          <a:prstGeom prst="rect">
            <a:avLst/>
          </a:prstGeom>
        </p:spPr>
      </p:pic>
      <p:pic>
        <p:nvPicPr>
          <p:cNvPr id="4" name="Picture 3"/>
          <p:cNvPicPr>
            <a:picLocks noChangeAspect="1"/>
          </p:cNvPicPr>
          <p:nvPr/>
        </p:nvPicPr>
        <p:blipFill>
          <a:blip r:embed="rId4" cstate="print"/>
          <a:stretch>
            <a:fillRect/>
          </a:stretch>
        </p:blipFill>
        <p:spPr>
          <a:xfrm>
            <a:off x="3864693" y="1379220"/>
            <a:ext cx="3511393" cy="4602950"/>
          </a:xfrm>
          <a:prstGeom prst="rect">
            <a:avLst/>
          </a:prstGeom>
        </p:spPr>
      </p:pic>
      <p:sp>
        <p:nvSpPr>
          <p:cNvPr id="20" name="Content Placeholder 2"/>
          <p:cNvSpPr txBox="1">
            <a:spLocks/>
          </p:cNvSpPr>
          <p:nvPr/>
        </p:nvSpPr>
        <p:spPr>
          <a:xfrm>
            <a:off x="3899095" y="5967984"/>
            <a:ext cx="3232933" cy="75001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900" dirty="0" smtClean="0">
                <a:latin typeface="Perpetua" panose="02020502060401020303" pitchFamily="18" charset="0"/>
              </a:rPr>
              <a:t>Unified Flood Fight Command System Operations Manua</a:t>
            </a:r>
            <a:r>
              <a:rPr lang="en-US" sz="1900" dirty="0">
                <a:latin typeface="Perpetua" panose="02020502060401020303" pitchFamily="18" charset="0"/>
              </a:rPr>
              <a:t>l</a:t>
            </a:r>
            <a:endParaRPr lang="en-US" sz="1900" dirty="0" smtClean="0">
              <a:latin typeface="Perpetua" panose="02020502060401020303" pitchFamily="18" charset="0"/>
            </a:endParaRPr>
          </a:p>
          <a:p>
            <a:endParaRPr lang="en-US" sz="2400" b="1" dirty="0" smtClean="0"/>
          </a:p>
          <a:p>
            <a:endParaRPr lang="en-US" sz="2400" dirty="0" smtClean="0"/>
          </a:p>
          <a:p>
            <a:pPr marL="45720" indent="0" algn="ctr">
              <a:buFont typeface="Arial" pitchFamily="34" charset="0"/>
              <a:buNone/>
            </a:pPr>
            <a:endParaRPr lang="en-US" sz="2400" dirty="0" smtClean="0"/>
          </a:p>
        </p:txBody>
      </p:sp>
      <p:sp>
        <p:nvSpPr>
          <p:cNvPr id="3" name="Slide Number Placeholder 2"/>
          <p:cNvSpPr>
            <a:spLocks noGrp="1"/>
          </p:cNvSpPr>
          <p:nvPr>
            <p:ph type="sldNum" sz="quarter" idx="12"/>
          </p:nvPr>
        </p:nvSpPr>
        <p:spPr/>
        <p:txBody>
          <a:bodyPr/>
          <a:lstStyle/>
          <a:p>
            <a:fld id="{E31375A4-56A4-47D6-9801-1991572033F7}" type="slidenum">
              <a:rPr lang="en-US" smtClean="0"/>
              <a:pPr/>
              <a:t>11</a:t>
            </a:fld>
            <a:endParaRPr lang="en-US"/>
          </a:p>
        </p:txBody>
      </p:sp>
    </p:spTree>
    <p:extLst>
      <p:ext uri="{BB962C8B-B14F-4D97-AF65-F5344CB8AC3E}">
        <p14:creationId xmlns:p14="http://schemas.microsoft.com/office/powerpoint/2010/main" xmlns="" val="1205553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82553" y="75062"/>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grpSp>
        <p:nvGrpSpPr>
          <p:cNvPr id="15" name="Group 20"/>
          <p:cNvGrpSpPr/>
          <p:nvPr/>
        </p:nvGrpSpPr>
        <p:grpSpPr>
          <a:xfrm>
            <a:off x="956600" y="1395664"/>
            <a:ext cx="2775556" cy="909339"/>
            <a:chOff x="4368800" y="1930400"/>
            <a:chExt cx="1968499" cy="615156"/>
          </a:xfrm>
        </p:grpSpPr>
        <p:sp>
          <p:nvSpPr>
            <p:cNvPr id="16" name="Rectangle 15"/>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UNIFIED COMMANDS</a:t>
              </a:r>
              <a:endParaRPr lang="en-US" sz="2200" b="1" dirty="0"/>
            </a:p>
          </p:txBody>
        </p:sp>
        <p:cxnSp>
          <p:nvCxnSpPr>
            <p:cNvPr id="18" name="Straight Connector 17"/>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40" name="Content Placeholder 2"/>
          <p:cNvSpPr txBox="1">
            <a:spLocks/>
          </p:cNvSpPr>
          <p:nvPr/>
        </p:nvSpPr>
        <p:spPr>
          <a:xfrm>
            <a:off x="4235124" y="5982169"/>
            <a:ext cx="3232933" cy="75001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900" dirty="0" smtClean="0">
                <a:latin typeface="Perpetua" panose="02020502060401020303" pitchFamily="18" charset="0"/>
              </a:rPr>
              <a:t>Unified Flood Fight Command </a:t>
            </a:r>
            <a:r>
              <a:rPr lang="en-US" sz="1900" b="1" dirty="0" smtClean="0">
                <a:solidFill>
                  <a:srgbClr val="8D094E"/>
                </a:solidFill>
                <a:latin typeface="Perpetua" panose="02020502060401020303" pitchFamily="18" charset="0"/>
              </a:rPr>
              <a:t>(UC Map)</a:t>
            </a:r>
          </a:p>
          <a:p>
            <a:endParaRPr lang="en-US" sz="2400" b="1" dirty="0" smtClean="0"/>
          </a:p>
          <a:p>
            <a:endParaRPr lang="en-US" sz="2400" dirty="0" smtClean="0"/>
          </a:p>
          <a:p>
            <a:pPr marL="45720" indent="0" algn="ctr">
              <a:buFont typeface="Arial" pitchFamily="34" charset="0"/>
              <a:buNone/>
            </a:pPr>
            <a:endParaRPr lang="en-US" sz="2400" dirty="0" smtClean="0"/>
          </a:p>
        </p:txBody>
      </p:sp>
      <p:pic>
        <p:nvPicPr>
          <p:cNvPr id="41" name="Picture 40"/>
          <p:cNvPicPr>
            <a:picLocks noChangeAspect="1"/>
          </p:cNvPicPr>
          <p:nvPr/>
        </p:nvPicPr>
        <p:blipFill>
          <a:blip r:embed="rId3" cstate="print"/>
          <a:stretch>
            <a:fillRect/>
          </a:stretch>
        </p:blipFill>
        <p:spPr>
          <a:xfrm>
            <a:off x="4120563" y="1262748"/>
            <a:ext cx="3612664" cy="4807992"/>
          </a:xfrm>
          <a:prstGeom prst="rect">
            <a:avLst/>
          </a:prstGeom>
        </p:spPr>
      </p:pic>
      <p:sp>
        <p:nvSpPr>
          <p:cNvPr id="42" name="Content Placeholder 2"/>
          <p:cNvSpPr txBox="1">
            <a:spLocks/>
          </p:cNvSpPr>
          <p:nvPr/>
        </p:nvSpPr>
        <p:spPr>
          <a:xfrm>
            <a:off x="7849552" y="1600200"/>
            <a:ext cx="4171760" cy="326718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sz="2400" dirty="0">
                <a:latin typeface="Perpetua" panose="02020502060401020303" pitchFamily="18" charset="0"/>
              </a:rPr>
              <a:t>Integrated field decision making and organization</a:t>
            </a:r>
          </a:p>
          <a:p>
            <a:r>
              <a:rPr lang="en-US" sz="2400" dirty="0">
                <a:latin typeface="Perpetua" panose="02020502060401020303" pitchFamily="18" charset="0"/>
              </a:rPr>
              <a:t>Pre-planned regional response facilities</a:t>
            </a:r>
          </a:p>
          <a:p>
            <a:r>
              <a:rPr lang="en-US" sz="2400" dirty="0">
                <a:latin typeface="Perpetua" panose="02020502060401020303" pitchFamily="18" charset="0"/>
              </a:rPr>
              <a:t>Streamlined </a:t>
            </a:r>
            <a:r>
              <a:rPr lang="en-US" sz="2400" dirty="0" smtClean="0">
                <a:latin typeface="Perpetua" panose="02020502060401020303" pitchFamily="18" charset="0"/>
              </a:rPr>
              <a:t>Mutual-aid process</a:t>
            </a:r>
          </a:p>
          <a:p>
            <a:r>
              <a:rPr lang="en-US" sz="2400" dirty="0" smtClean="0">
                <a:latin typeface="Perpetua" panose="02020502060401020303" pitchFamily="18" charset="0"/>
              </a:rPr>
              <a:t>Special-Case Public Safety Maps</a:t>
            </a:r>
            <a:endParaRPr lang="en-US" sz="2400" dirty="0">
              <a:latin typeface="Perpetua" panose="02020502060401020303" pitchFamily="18" charset="0"/>
            </a:endParaRPr>
          </a:p>
          <a:p>
            <a:endParaRPr lang="en-US" sz="2400" b="1" dirty="0" smtClean="0"/>
          </a:p>
          <a:p>
            <a:endParaRPr lang="en-US" sz="2400" b="1" dirty="0" smtClean="0"/>
          </a:p>
          <a:p>
            <a:endParaRPr lang="en-US" sz="2400" dirty="0" smtClean="0"/>
          </a:p>
          <a:p>
            <a:pPr marL="45720" indent="0" algn="ctr">
              <a:buFont typeface="Arial" pitchFamily="34" charset="0"/>
              <a:buNone/>
            </a:pPr>
            <a:endParaRPr lang="en-US" sz="2400" dirty="0" smtClean="0"/>
          </a:p>
        </p:txBody>
      </p:sp>
      <p:pic>
        <p:nvPicPr>
          <p:cNvPr id="3" name="Picture 2"/>
          <p:cNvPicPr>
            <a:picLocks noChangeAspect="1"/>
          </p:cNvPicPr>
          <p:nvPr/>
        </p:nvPicPr>
        <p:blipFill rotWithShape="1">
          <a:blip r:embed="rId4" cstate="print"/>
          <a:srcRect l="14184" t="11017" r="21661" b="16826"/>
          <a:stretch/>
        </p:blipFill>
        <p:spPr>
          <a:xfrm>
            <a:off x="7950739" y="4435078"/>
            <a:ext cx="3423594" cy="195634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E31375A4-56A4-47D6-9801-1991572033F7}" type="slidenum">
              <a:rPr lang="en-US" smtClean="0"/>
              <a:pPr/>
              <a:t>12</a:t>
            </a:fld>
            <a:endParaRPr lang="en-US"/>
          </a:p>
        </p:txBody>
      </p:sp>
    </p:spTree>
    <p:extLst>
      <p:ext uri="{BB962C8B-B14F-4D97-AF65-F5344CB8AC3E}">
        <p14:creationId xmlns:p14="http://schemas.microsoft.com/office/powerpoint/2010/main" xmlns="" val="4111281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82553" y="75062"/>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grpSp>
        <p:nvGrpSpPr>
          <p:cNvPr id="15" name="Group 20"/>
          <p:cNvGrpSpPr/>
          <p:nvPr/>
        </p:nvGrpSpPr>
        <p:grpSpPr>
          <a:xfrm>
            <a:off x="956600" y="1368368"/>
            <a:ext cx="2775556" cy="909339"/>
            <a:chOff x="4368800" y="1930400"/>
            <a:chExt cx="1968499" cy="615156"/>
          </a:xfrm>
        </p:grpSpPr>
        <p:sp>
          <p:nvSpPr>
            <p:cNvPr id="16" name="Rectangle 15"/>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STANDARDIZED GIS MAPPING SYSTEM</a:t>
              </a:r>
              <a:endParaRPr lang="en-US" sz="2200" b="1" dirty="0"/>
            </a:p>
          </p:txBody>
        </p:sp>
        <p:cxnSp>
          <p:nvCxnSpPr>
            <p:cNvPr id="18" name="Straight Connector 17"/>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E31375A4-56A4-47D6-9801-1991572033F7}" type="slidenum">
              <a:rPr lang="en-US" smtClean="0"/>
              <a:pPr/>
              <a:t>13</a:t>
            </a:fld>
            <a:endParaRPr lang="en-US"/>
          </a:p>
        </p:txBody>
      </p:sp>
      <p:pic>
        <p:nvPicPr>
          <p:cNvPr id="13" name="Picture 12"/>
          <p:cNvPicPr>
            <a:picLocks noChangeAspect="1"/>
          </p:cNvPicPr>
          <p:nvPr/>
        </p:nvPicPr>
        <p:blipFill>
          <a:blip r:embed="rId3" cstate="print"/>
          <a:stretch>
            <a:fillRect/>
          </a:stretch>
        </p:blipFill>
        <p:spPr>
          <a:xfrm>
            <a:off x="4140070" y="1294076"/>
            <a:ext cx="3896196" cy="5133742"/>
          </a:xfrm>
          <a:prstGeom prst="rect">
            <a:avLst/>
          </a:prstGeom>
        </p:spPr>
      </p:pic>
      <p:sp>
        <p:nvSpPr>
          <p:cNvPr id="14" name="Content Placeholder 2"/>
          <p:cNvSpPr txBox="1">
            <a:spLocks/>
          </p:cNvSpPr>
          <p:nvPr/>
        </p:nvSpPr>
        <p:spPr>
          <a:xfrm>
            <a:off x="8103823" y="1346007"/>
            <a:ext cx="3947154" cy="471331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sz="2400" dirty="0" smtClean="0">
                <a:latin typeface="Perpetua" panose="02020502060401020303" pitchFamily="18" charset="0"/>
              </a:rPr>
              <a:t>Region-wide standardized GIS protocols to facilitate multi-jurisdictional assistance</a:t>
            </a:r>
          </a:p>
          <a:p>
            <a:r>
              <a:rPr lang="en-US" sz="2400" dirty="0" smtClean="0">
                <a:latin typeface="Perpetua" panose="02020502060401020303" pitchFamily="18" charset="0"/>
              </a:rPr>
              <a:t>Real-Time Mapping Capability</a:t>
            </a:r>
          </a:p>
          <a:p>
            <a:endParaRPr lang="en-US" sz="2400" dirty="0"/>
          </a:p>
          <a:p>
            <a:endParaRPr lang="en-US" sz="2400" dirty="0" smtClean="0"/>
          </a:p>
          <a:p>
            <a:endParaRPr lang="en-US" sz="3000" dirty="0" smtClean="0"/>
          </a:p>
        </p:txBody>
      </p:sp>
    </p:spTree>
    <p:extLst>
      <p:ext uri="{BB962C8B-B14F-4D97-AF65-F5344CB8AC3E}">
        <p14:creationId xmlns:p14="http://schemas.microsoft.com/office/powerpoint/2010/main" xmlns="" val="302725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196952" y="445538"/>
            <a:ext cx="8908622" cy="6062581"/>
          </a:xfrm>
          <a:prstGeom prst="rect">
            <a:avLst/>
          </a:prstGeom>
          <a:ln w="38100">
            <a:solidFill>
              <a:schemeClr val="tx1"/>
            </a:solidFill>
          </a:ln>
        </p:spPr>
      </p:pic>
      <p:sp>
        <p:nvSpPr>
          <p:cNvPr id="17" name="Title 9"/>
          <p:cNvSpPr>
            <a:spLocks noGrp="1"/>
          </p:cNvSpPr>
          <p:nvPr>
            <p:ph type="title"/>
          </p:nvPr>
        </p:nvSpPr>
        <p:spPr>
          <a:xfrm>
            <a:off x="757307" y="20470"/>
            <a:ext cx="8441284" cy="505526"/>
          </a:xfrm>
        </p:spPr>
        <p:txBody>
          <a:bodyPr anchor="ctr">
            <a:normAutofit fontScale="90000"/>
          </a:bodyP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31375A4-56A4-47D6-9801-1991572033F7}" type="slidenum">
              <a:rPr lang="en-US" smtClean="0"/>
              <a:pPr/>
              <a:t>14</a:t>
            </a:fld>
            <a:endParaRPr lang="en-US"/>
          </a:p>
        </p:txBody>
      </p:sp>
      <p:sp>
        <p:nvSpPr>
          <p:cNvPr id="11" name="Rectangle 10"/>
          <p:cNvSpPr/>
          <p:nvPr/>
        </p:nvSpPr>
        <p:spPr>
          <a:xfrm>
            <a:off x="3196952" y="454643"/>
            <a:ext cx="8869680" cy="1272203"/>
          </a:xfrm>
          <a:prstGeom prst="rect">
            <a:avLst/>
          </a:prstGeom>
          <a:gradFill flip="none" rotWithShape="1">
            <a:gsLst>
              <a:gs pos="100000">
                <a:schemeClr val="tx1">
                  <a:alpha val="0"/>
                </a:schemeClr>
              </a:gs>
              <a:gs pos="76000">
                <a:srgbClr val="0C1F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21228" y="661310"/>
            <a:ext cx="2206122" cy="957518"/>
          </a:xfrm>
          <a:prstGeom prst="rect">
            <a:avLst/>
          </a:prstGeom>
        </p:spPr>
      </p:pic>
      <p:sp>
        <p:nvSpPr>
          <p:cNvPr id="20" name="Rectangle 9"/>
          <p:cNvSpPr txBox="1">
            <a:spLocks noChangeAspect="1" noChangeArrowheads="1"/>
          </p:cNvSpPr>
          <p:nvPr/>
        </p:nvSpPr>
        <p:spPr bwMode="auto">
          <a:xfrm>
            <a:off x="3298802" y="3671412"/>
            <a:ext cx="8670296" cy="630728"/>
          </a:xfrm>
          <a:prstGeom prst="rect">
            <a:avLst/>
          </a:prstGeom>
          <a:solidFill>
            <a:schemeClr val="accent2">
              <a:lumMod val="40000"/>
              <a:lumOff val="60000"/>
            </a:schemeClr>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a:lstStyle>
          <a:p>
            <a:pPr algn="ctr" eaLnBrk="1" hangingPunct="1"/>
            <a:r>
              <a:rPr lang="en-US" sz="2600" kern="0" dirty="0" smtClean="0">
                <a:solidFill>
                  <a:schemeClr val="tx1"/>
                </a:solidFill>
                <a:effectLst>
                  <a:outerShdw blurRad="38100" dist="38100" dir="2700000" algn="tl">
                    <a:srgbClr val="000000">
                      <a:alpha val="43137"/>
                    </a:srgbClr>
                  </a:outerShdw>
                </a:effectLst>
                <a:latin typeface="Felix Titling" panose="04060505060202020A04" pitchFamily="82" charset="0"/>
              </a:rPr>
              <a:t>Basic Emergency Levee Worker (ELW) course</a:t>
            </a:r>
          </a:p>
        </p:txBody>
      </p:sp>
      <p:sp>
        <p:nvSpPr>
          <p:cNvPr id="21" name="TextBox 20"/>
          <p:cNvSpPr txBox="1"/>
          <p:nvPr/>
        </p:nvSpPr>
        <p:spPr>
          <a:xfrm>
            <a:off x="5902047" y="764390"/>
            <a:ext cx="3719627" cy="646331"/>
          </a:xfrm>
          <a:prstGeom prst="rect">
            <a:avLst/>
          </a:prstGeom>
          <a:noFill/>
          <a:ln>
            <a:noFill/>
          </a:ln>
        </p:spPr>
        <p:txBody>
          <a:bodyPr wrap="square" rtlCol="0">
            <a:spAutoFit/>
          </a:bodyPr>
          <a:lstStyle/>
          <a:p>
            <a:r>
              <a:rPr lang="en-US" dirty="0">
                <a:solidFill>
                  <a:schemeClr val="bg1"/>
                </a:solidFill>
                <a:latin typeface="Felix Titling" panose="04060505060202020A04" pitchFamily="82" charset="0"/>
              </a:rPr>
              <a:t>Regional Flood Emergency Response </a:t>
            </a:r>
            <a:r>
              <a:rPr lang="en-US" dirty="0" smtClean="0">
                <a:solidFill>
                  <a:schemeClr val="bg1"/>
                </a:solidFill>
                <a:latin typeface="Felix Titling" panose="04060505060202020A04" pitchFamily="82" charset="0"/>
              </a:rPr>
              <a:t>Training System</a:t>
            </a:r>
            <a:endParaRPr lang="en-US" dirty="0">
              <a:solidFill>
                <a:schemeClr val="bg1"/>
              </a:solidFill>
              <a:latin typeface="Felix Titling" panose="04060505060202020A04" pitchFamily="82" charset="0"/>
            </a:endParaRPr>
          </a:p>
        </p:txBody>
      </p:sp>
      <p:sp>
        <p:nvSpPr>
          <p:cNvPr id="22" name="Content Placeholder 2"/>
          <p:cNvSpPr txBox="1">
            <a:spLocks/>
          </p:cNvSpPr>
          <p:nvPr/>
        </p:nvSpPr>
        <p:spPr>
          <a:xfrm>
            <a:off x="751995" y="464024"/>
            <a:ext cx="2404014" cy="5036026"/>
          </a:xfrm>
          <a:prstGeom prst="rect">
            <a:avLst/>
          </a:prstGeom>
        </p:spPr>
        <p:txBody>
          <a:bodyPr>
            <a:normAutofit lnSpcReduction="10000"/>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buNone/>
            </a:pPr>
            <a:r>
              <a:rPr lang="en-US" sz="2400" b="1" dirty="0" smtClean="0">
                <a:latin typeface="Perpetua" panose="02020502060401020303" pitchFamily="18" charset="0"/>
              </a:rPr>
              <a:t>Innovative Training Approach</a:t>
            </a:r>
          </a:p>
          <a:p>
            <a:pPr marL="45720" indent="0">
              <a:buNone/>
            </a:pPr>
            <a:r>
              <a:rPr lang="en-US" sz="1800" b="1" dirty="0" smtClean="0">
                <a:latin typeface="Perpetua" panose="02020502060401020303" pitchFamily="18" charset="0"/>
              </a:rPr>
              <a:t>Recognize Training Challenges</a:t>
            </a:r>
          </a:p>
          <a:p>
            <a:pPr marL="45720" indent="0">
              <a:lnSpc>
                <a:spcPct val="100000"/>
              </a:lnSpc>
              <a:spcBef>
                <a:spcPts val="0"/>
              </a:spcBef>
              <a:buNone/>
            </a:pPr>
            <a:r>
              <a:rPr lang="en-US" sz="1800" i="1" dirty="0" smtClean="0">
                <a:latin typeface="Perpetua" panose="02020502060401020303" pitchFamily="18" charset="0"/>
              </a:rPr>
              <a:t>Time between floods</a:t>
            </a:r>
          </a:p>
          <a:p>
            <a:pPr marL="45720" indent="0">
              <a:lnSpc>
                <a:spcPct val="100000"/>
              </a:lnSpc>
              <a:spcBef>
                <a:spcPts val="0"/>
              </a:spcBef>
              <a:buNone/>
            </a:pPr>
            <a:r>
              <a:rPr lang="en-US" sz="1800" i="1" dirty="0" smtClean="0">
                <a:latin typeface="Perpetua" panose="02020502060401020303" pitchFamily="18" charset="0"/>
              </a:rPr>
              <a:t>Reliance on Volunteers</a:t>
            </a:r>
          </a:p>
          <a:p>
            <a:pPr marL="45720" indent="0">
              <a:lnSpc>
                <a:spcPct val="100000"/>
              </a:lnSpc>
              <a:spcBef>
                <a:spcPts val="0"/>
              </a:spcBef>
              <a:buNone/>
            </a:pPr>
            <a:r>
              <a:rPr lang="en-US" sz="1800" i="1" dirty="0" smtClean="0">
                <a:latin typeface="Perpetua" panose="02020502060401020303" pitchFamily="18" charset="0"/>
              </a:rPr>
              <a:t>Personnel Turn-over</a:t>
            </a:r>
          </a:p>
          <a:p>
            <a:pPr marL="45720" indent="0">
              <a:lnSpc>
                <a:spcPct val="100000"/>
              </a:lnSpc>
              <a:spcBef>
                <a:spcPts val="0"/>
              </a:spcBef>
              <a:buNone/>
            </a:pPr>
            <a:r>
              <a:rPr lang="en-US" sz="1800" i="1" dirty="0" smtClean="0">
                <a:latin typeface="Perpetua" panose="02020502060401020303" pitchFamily="18" charset="0"/>
              </a:rPr>
              <a:t>Realistic Training Goals</a:t>
            </a:r>
          </a:p>
          <a:p>
            <a:pPr marL="45720" indent="0">
              <a:lnSpc>
                <a:spcPct val="100000"/>
              </a:lnSpc>
              <a:spcBef>
                <a:spcPts val="0"/>
              </a:spcBef>
              <a:buNone/>
            </a:pPr>
            <a:endParaRPr lang="en-US" sz="1800" dirty="0">
              <a:latin typeface="Perpetua" panose="02020502060401020303" pitchFamily="18" charset="0"/>
            </a:endParaRPr>
          </a:p>
          <a:p>
            <a:pPr marL="45720" indent="0">
              <a:buNone/>
            </a:pPr>
            <a:r>
              <a:rPr lang="en-US" sz="1800" b="1" dirty="0" smtClean="0">
                <a:latin typeface="Perpetua" panose="02020502060401020303" pitchFamily="18" charset="0"/>
              </a:rPr>
              <a:t>Just-In-Time</a:t>
            </a:r>
            <a:r>
              <a:rPr lang="en-US" sz="1800" b="1" i="1" dirty="0" smtClean="0">
                <a:latin typeface="Perpetua" panose="02020502060401020303" pitchFamily="18" charset="0"/>
              </a:rPr>
              <a:t> </a:t>
            </a:r>
            <a:r>
              <a:rPr lang="en-US" sz="1800" b="1" dirty="0" smtClean="0">
                <a:latin typeface="Perpetua" panose="02020502060401020303" pitchFamily="18" charset="0"/>
              </a:rPr>
              <a:t>Training Program</a:t>
            </a:r>
          </a:p>
          <a:p>
            <a:pPr marL="45720" indent="0">
              <a:lnSpc>
                <a:spcPct val="100000"/>
              </a:lnSpc>
              <a:spcBef>
                <a:spcPts val="0"/>
              </a:spcBef>
              <a:buNone/>
            </a:pPr>
            <a:r>
              <a:rPr lang="en-US" sz="1800" i="1" dirty="0" smtClean="0">
                <a:latin typeface="Perpetua" panose="02020502060401020303" pitchFamily="18" charset="0"/>
              </a:rPr>
              <a:t>Basic ELW Course</a:t>
            </a:r>
          </a:p>
          <a:p>
            <a:pPr marL="45720" indent="0">
              <a:lnSpc>
                <a:spcPct val="100000"/>
              </a:lnSpc>
              <a:spcBef>
                <a:spcPts val="0"/>
              </a:spcBef>
              <a:buNone/>
            </a:pPr>
            <a:r>
              <a:rPr lang="en-US" sz="1800" i="1" dirty="0" smtClean="0">
                <a:latin typeface="Perpetua" panose="02020502060401020303" pitchFamily="18" charset="0"/>
              </a:rPr>
              <a:t>Flood Responder Course</a:t>
            </a:r>
          </a:p>
          <a:p>
            <a:pPr marL="45720" indent="0">
              <a:lnSpc>
                <a:spcPct val="100000"/>
              </a:lnSpc>
              <a:spcBef>
                <a:spcPts val="0"/>
              </a:spcBef>
              <a:buNone/>
            </a:pPr>
            <a:r>
              <a:rPr lang="en-US" sz="1800" i="1" dirty="0" smtClean="0">
                <a:latin typeface="Perpetua" panose="02020502060401020303" pitchFamily="18" charset="0"/>
              </a:rPr>
              <a:t>Web-Based Flood Fight Methods Course</a:t>
            </a:r>
          </a:p>
          <a:p>
            <a:pPr marL="45720" indent="0">
              <a:lnSpc>
                <a:spcPct val="100000"/>
              </a:lnSpc>
              <a:spcBef>
                <a:spcPts val="0"/>
              </a:spcBef>
              <a:buNone/>
            </a:pPr>
            <a:r>
              <a:rPr lang="en-US" sz="1800" i="1" dirty="0" smtClean="0">
                <a:latin typeface="Perpetua" panose="02020502060401020303" pitchFamily="18" charset="0"/>
              </a:rPr>
              <a:t>Web-Based Flood Safety Plan Review Course</a:t>
            </a:r>
            <a:endParaRPr lang="en-US" sz="1800" dirty="0">
              <a:latin typeface="Perpetua" panose="02020502060401020303" pitchFamily="18" charset="0"/>
            </a:endParaRPr>
          </a:p>
          <a:p>
            <a:endParaRPr lang="en-US" sz="2400" dirty="0" smtClean="0"/>
          </a:p>
          <a:p>
            <a:endParaRPr lang="en-US" sz="3000" dirty="0" smtClean="0"/>
          </a:p>
        </p:txBody>
      </p:sp>
    </p:spTree>
    <p:extLst>
      <p:ext uri="{BB962C8B-B14F-4D97-AF65-F5344CB8AC3E}">
        <p14:creationId xmlns:p14="http://schemas.microsoft.com/office/powerpoint/2010/main" xmlns="" val="3185647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128214" y="375311"/>
            <a:ext cx="9144000" cy="1515979"/>
          </a:xfrm>
          <a:prstGeom prst="rect">
            <a:avLst/>
          </a:prstGeom>
        </p:spPr>
        <p:txBody>
          <a:bodyPr>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r>
              <a:rPr lang="en-US" sz="3600" b="1" dirty="0" smtClean="0">
                <a:latin typeface="Perpetua" panose="02020502060401020303" pitchFamily="18" charset="0"/>
              </a:rPr>
              <a:t>Next phase</a:t>
            </a:r>
            <a:r>
              <a:rPr lang="en-US" sz="3600" b="1" dirty="0" smtClean="0"/>
              <a:t/>
            </a:r>
            <a:br>
              <a:rPr lang="en-US" sz="3600" b="1" dirty="0" smtClean="0"/>
            </a:br>
            <a:endParaRPr lang="en-US" sz="3600" b="1" dirty="0"/>
          </a:p>
        </p:txBody>
      </p:sp>
      <p:sp>
        <p:nvSpPr>
          <p:cNvPr id="5" name="Content Placeholder 2"/>
          <p:cNvSpPr txBox="1">
            <a:spLocks/>
          </p:cNvSpPr>
          <p:nvPr/>
        </p:nvSpPr>
        <p:spPr>
          <a:xfrm>
            <a:off x="993441" y="1064630"/>
            <a:ext cx="5626434" cy="511689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2400" dirty="0" smtClean="0">
                <a:latin typeface="Perpetua" panose="02020502060401020303" pitchFamily="18" charset="0"/>
              </a:rPr>
              <a:t>Regional Flood Fight Stockpile System</a:t>
            </a:r>
          </a:p>
          <a:p>
            <a:pPr>
              <a:buFont typeface="Wingdings" panose="05000000000000000000" pitchFamily="2" charset="2"/>
              <a:buChar char="§"/>
            </a:pPr>
            <a:r>
              <a:rPr lang="en-US" sz="2400" dirty="0" smtClean="0">
                <a:latin typeface="Perpetua" panose="02020502060401020303" pitchFamily="18" charset="0"/>
              </a:rPr>
              <a:t>Exercise the new Response System</a:t>
            </a:r>
          </a:p>
          <a:p>
            <a:pPr marL="45720" indent="0">
              <a:lnSpc>
                <a:spcPct val="100000"/>
              </a:lnSpc>
              <a:spcBef>
                <a:spcPts val="0"/>
              </a:spcBef>
              <a:buNone/>
            </a:pPr>
            <a:r>
              <a:rPr lang="en-US" sz="2400" dirty="0" smtClean="0">
                <a:latin typeface="Perpetua" panose="02020502060401020303" pitchFamily="18" charset="0"/>
              </a:rPr>
              <a:t> </a:t>
            </a:r>
          </a:p>
          <a:p>
            <a:pPr>
              <a:lnSpc>
                <a:spcPct val="100000"/>
              </a:lnSpc>
              <a:spcBef>
                <a:spcPts val="0"/>
              </a:spcBef>
              <a:buFont typeface="Wingdings" panose="05000000000000000000" pitchFamily="2" charset="2"/>
              <a:buChar char="§"/>
            </a:pPr>
            <a:r>
              <a:rPr lang="en-US" sz="2400" dirty="0" smtClean="0">
                <a:latin typeface="Perpetua" panose="02020502060401020303" pitchFamily="18" charset="0"/>
              </a:rPr>
              <a:t> Expand “Behind-the-Levee Engineering”</a:t>
            </a:r>
          </a:p>
          <a:p>
            <a:pPr marL="45720" indent="0">
              <a:lnSpc>
                <a:spcPct val="110000"/>
              </a:lnSpc>
              <a:spcBef>
                <a:spcPts val="0"/>
              </a:spcBef>
              <a:buNone/>
            </a:pPr>
            <a:r>
              <a:rPr lang="en-US" sz="2800" dirty="0" smtClean="0">
                <a:latin typeface="Perpetua" panose="02020502060401020303" pitchFamily="18" charset="0"/>
              </a:rPr>
              <a:t>	</a:t>
            </a:r>
            <a:r>
              <a:rPr lang="en-US" sz="2200" dirty="0" smtClean="0">
                <a:latin typeface="Perpetua" panose="02020502060401020303" pitchFamily="18" charset="0"/>
              </a:rPr>
              <a:t>Critical gauge datum conversions</a:t>
            </a:r>
          </a:p>
          <a:p>
            <a:pPr marL="45720" indent="0">
              <a:lnSpc>
                <a:spcPct val="110000"/>
              </a:lnSpc>
              <a:spcBef>
                <a:spcPts val="0"/>
              </a:spcBef>
              <a:buNone/>
            </a:pPr>
            <a:r>
              <a:rPr lang="en-US" sz="2200" dirty="0">
                <a:latin typeface="Perpetua" panose="02020502060401020303" pitchFamily="18" charset="0"/>
              </a:rPr>
              <a:t>	</a:t>
            </a:r>
            <a:r>
              <a:rPr lang="en-US" sz="2200" dirty="0" smtClean="0">
                <a:latin typeface="Perpetua" panose="02020502060401020303" pitchFamily="18" charset="0"/>
              </a:rPr>
              <a:t>Underpass Pop-Up Gates</a:t>
            </a:r>
          </a:p>
          <a:p>
            <a:pPr marL="45720" indent="0">
              <a:lnSpc>
                <a:spcPct val="110000"/>
              </a:lnSpc>
              <a:spcBef>
                <a:spcPts val="0"/>
              </a:spcBef>
              <a:buNone/>
            </a:pPr>
            <a:r>
              <a:rPr lang="en-US" sz="2200" dirty="0">
                <a:latin typeface="Perpetua" panose="02020502060401020303" pitchFamily="18" charset="0"/>
              </a:rPr>
              <a:t>	</a:t>
            </a:r>
            <a:r>
              <a:rPr lang="en-US" sz="2200" dirty="0" smtClean="0">
                <a:latin typeface="Perpetua" panose="02020502060401020303" pitchFamily="18" charset="0"/>
              </a:rPr>
              <a:t>Relief Cut Preparation</a:t>
            </a:r>
          </a:p>
          <a:p>
            <a:pPr marL="45720" indent="0">
              <a:lnSpc>
                <a:spcPct val="110000"/>
              </a:lnSpc>
              <a:spcBef>
                <a:spcPts val="0"/>
              </a:spcBef>
              <a:buNone/>
            </a:pPr>
            <a:r>
              <a:rPr lang="en-US" sz="2200" dirty="0">
                <a:latin typeface="Perpetua" panose="02020502060401020303" pitchFamily="18" charset="0"/>
              </a:rPr>
              <a:t>	</a:t>
            </a:r>
            <a:r>
              <a:rPr lang="en-US" sz="2200" dirty="0" smtClean="0">
                <a:latin typeface="Perpetua" panose="02020502060401020303" pitchFamily="18" charset="0"/>
              </a:rPr>
              <a:t>Tactical Facility Improvement </a:t>
            </a:r>
          </a:p>
          <a:p>
            <a:pPr marL="45720" indent="0">
              <a:lnSpc>
                <a:spcPct val="110000"/>
              </a:lnSpc>
              <a:spcBef>
                <a:spcPts val="0"/>
              </a:spcBef>
              <a:buFont typeface="Wingdings" pitchFamily="2" charset="2"/>
              <a:buChar char="§"/>
            </a:pPr>
            <a:r>
              <a:rPr lang="en-US" sz="2200" dirty="0" smtClean="0">
                <a:latin typeface="Perpetua" panose="02020502060401020303" pitchFamily="18" charset="0"/>
              </a:rPr>
              <a:t>Future Work </a:t>
            </a:r>
          </a:p>
          <a:p>
            <a:pPr marL="45720" indent="0">
              <a:lnSpc>
                <a:spcPct val="110000"/>
              </a:lnSpc>
              <a:spcBef>
                <a:spcPts val="0"/>
              </a:spcBef>
              <a:buNone/>
            </a:pPr>
            <a:r>
              <a:rPr lang="en-US" sz="2200" dirty="0" smtClean="0">
                <a:latin typeface="Perpetua" panose="02020502060401020303" pitchFamily="18" charset="0"/>
              </a:rPr>
              <a:t>	Critical gauge datum conversions</a:t>
            </a:r>
          </a:p>
          <a:p>
            <a:pPr marL="45720" indent="0">
              <a:lnSpc>
                <a:spcPct val="110000"/>
              </a:lnSpc>
              <a:spcBef>
                <a:spcPts val="0"/>
              </a:spcBef>
              <a:buNone/>
            </a:pPr>
            <a:r>
              <a:rPr lang="en-US" sz="2200" dirty="0" smtClean="0">
                <a:latin typeface="Perpetua" panose="02020502060401020303" pitchFamily="18" charset="0"/>
              </a:rPr>
              <a:t>	Levee Turnarounds</a:t>
            </a:r>
          </a:p>
          <a:p>
            <a:pPr marL="45720" indent="0">
              <a:lnSpc>
                <a:spcPct val="110000"/>
              </a:lnSpc>
              <a:spcBef>
                <a:spcPts val="0"/>
              </a:spcBef>
              <a:buNone/>
            </a:pPr>
            <a:r>
              <a:rPr lang="en-US" sz="2200" dirty="0" smtClean="0">
                <a:latin typeface="Perpetua" panose="02020502060401020303" pitchFamily="18" charset="0"/>
              </a:rPr>
              <a:t>              </a:t>
            </a:r>
            <a:r>
              <a:rPr lang="en-US" sz="2200" dirty="0" err="1" smtClean="0">
                <a:latin typeface="Perpetua" panose="02020502060401020303" pitchFamily="18" charset="0"/>
              </a:rPr>
              <a:t>Dryland</a:t>
            </a:r>
            <a:r>
              <a:rPr lang="en-US" sz="2200" dirty="0" smtClean="0">
                <a:latin typeface="Perpetua" panose="02020502060401020303" pitchFamily="18" charset="0"/>
              </a:rPr>
              <a:t> levee improvements</a:t>
            </a:r>
            <a:endParaRPr lang="en-US" dirty="0" smtClean="0">
              <a:latin typeface="Perpetua" panose="02020502060401020303" pitchFamily="18" charset="0"/>
            </a:endParaRPr>
          </a:p>
          <a:p>
            <a:pPr marL="45720" indent="0">
              <a:lnSpc>
                <a:spcPct val="110000"/>
              </a:lnSpc>
              <a:spcBef>
                <a:spcPts val="0"/>
              </a:spcBef>
              <a:buNone/>
            </a:pPr>
            <a:endParaRPr lang="en-US" sz="2200" dirty="0" smtClean="0">
              <a:latin typeface="Perpetua" panose="02020502060401020303" pitchFamily="18" charset="0"/>
            </a:endParaRPr>
          </a:p>
          <a:p>
            <a:pPr marL="45720" indent="0">
              <a:lnSpc>
                <a:spcPct val="110000"/>
              </a:lnSpc>
              <a:spcBef>
                <a:spcPts val="0"/>
              </a:spcBef>
              <a:buNone/>
            </a:pPr>
            <a:endParaRPr lang="en-US" sz="2200" dirty="0" smtClean="0">
              <a:latin typeface="Perpetua" panose="02020502060401020303" pitchFamily="18" charset="0"/>
            </a:endParaRPr>
          </a:p>
          <a:p>
            <a:pPr marL="45720" indent="0">
              <a:lnSpc>
                <a:spcPct val="110000"/>
              </a:lnSpc>
              <a:spcBef>
                <a:spcPts val="0"/>
              </a:spcBef>
              <a:buNone/>
            </a:pPr>
            <a:endParaRPr lang="en-US" sz="2200" dirty="0" smtClean="0">
              <a:latin typeface="Perpetua" panose="02020502060401020303" pitchFamily="18" charset="0"/>
            </a:endParaRPr>
          </a:p>
          <a:p>
            <a:pPr marL="45720" indent="0">
              <a:lnSpc>
                <a:spcPct val="110000"/>
              </a:lnSpc>
              <a:spcBef>
                <a:spcPts val="0"/>
              </a:spcBef>
              <a:buNone/>
            </a:pPr>
            <a:endParaRPr lang="en-US" sz="2800" dirty="0" smtClean="0">
              <a:latin typeface="Perpetua" panose="02020502060401020303" pitchFamily="18" charset="0"/>
            </a:endParaRPr>
          </a:p>
          <a:p>
            <a:pPr marL="365760" lvl="1" indent="0">
              <a:buNone/>
            </a:pPr>
            <a:endParaRPr lang="en-US" sz="2400" dirty="0" smtClean="0">
              <a:latin typeface="Perpetua" panose="02020502060401020303" pitchFamily="18" charset="0"/>
            </a:endParaRPr>
          </a:p>
          <a:p>
            <a:pPr lvl="1">
              <a:buFont typeface="Wingdings" panose="05000000000000000000" pitchFamily="2" charset="2"/>
              <a:buChar char="§"/>
            </a:pPr>
            <a:endParaRPr lang="en-US" dirty="0">
              <a:latin typeface="Perpetua" panose="02020502060401020303" pitchFamily="18" charset="0"/>
            </a:endParaRPr>
          </a:p>
          <a:p>
            <a:endParaRPr lang="en-US" sz="2400" dirty="0" smtClean="0"/>
          </a:p>
          <a:p>
            <a:endParaRPr lang="en-US" sz="3000" dirty="0" smtClean="0"/>
          </a:p>
        </p:txBody>
      </p:sp>
      <p:sp>
        <p:nvSpPr>
          <p:cNvPr id="7" name="TextBox 6"/>
          <p:cNvSpPr txBox="1"/>
          <p:nvPr/>
        </p:nvSpPr>
        <p:spPr>
          <a:xfrm>
            <a:off x="10906974" y="5937047"/>
            <a:ext cx="368157" cy="276999"/>
          </a:xfrm>
          <a:prstGeom prst="rect">
            <a:avLst/>
          </a:prstGeom>
          <a:noFill/>
        </p:spPr>
        <p:txBody>
          <a:bodyPr wrap="square" rtlCol="0">
            <a:spAutoFit/>
          </a:bodyPr>
          <a:lstStyle/>
          <a:p>
            <a:r>
              <a:rPr lang="en-US" sz="1200" dirty="0" smtClean="0">
                <a:solidFill>
                  <a:schemeClr val="bg1"/>
                </a:solidFill>
              </a:rPr>
              <a:t>[8]</a:t>
            </a:r>
            <a:endParaRPr lang="en-US" sz="1200" dirty="0">
              <a:solidFill>
                <a:schemeClr val="bg1"/>
              </a:solidFill>
            </a:endParaRPr>
          </a:p>
        </p:txBody>
      </p:sp>
      <p:pic>
        <p:nvPicPr>
          <p:cNvPr id="4098" name="Picture 2"/>
          <p:cNvPicPr>
            <a:picLocks noChangeAspect="1" noChangeArrowheads="1"/>
          </p:cNvPicPr>
          <p:nvPr/>
        </p:nvPicPr>
        <p:blipFill>
          <a:blip r:embed="rId3" cstate="print"/>
          <a:srcRect r="6320"/>
          <a:stretch>
            <a:fillRect/>
          </a:stretch>
        </p:blipFill>
        <p:spPr bwMode="auto">
          <a:xfrm>
            <a:off x="6133471" y="1514763"/>
            <a:ext cx="5682061" cy="3725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95105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32126" y="1454461"/>
            <a:ext cx="6257243" cy="1132114"/>
          </a:xfrm>
        </p:spPr>
        <p:txBody>
          <a:bodyPr>
            <a:normAutofit/>
          </a:bodyPr>
          <a:lstStyle/>
          <a:p>
            <a:pPr algn="ctr"/>
            <a:r>
              <a:rPr lang="en-US" sz="4000" dirty="0" smtClean="0">
                <a:solidFill>
                  <a:schemeClr val="tx1"/>
                </a:solidFill>
                <a:latin typeface="Perpetua" panose="02020502060401020303" pitchFamily="18" charset="0"/>
              </a:rPr>
              <a:t>Thank   you</a:t>
            </a:r>
            <a:endParaRPr lang="en-US" sz="4000" dirty="0">
              <a:solidFill>
                <a:schemeClr val="tx1"/>
              </a:solidFill>
              <a:latin typeface="Perpetua" panose="02020502060401020303" pitchFamily="18" charset="0"/>
            </a:endParaRPr>
          </a:p>
        </p:txBody>
      </p:sp>
      <p:cxnSp>
        <p:nvCxnSpPr>
          <p:cNvPr id="7" name="Straight Connector 6"/>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pic>
        <p:nvPicPr>
          <p:cNvPr id="11" name="Picture 10" descr="KSN Logo 2X3 W_Transparent.png"/>
          <p:cNvPicPr>
            <a:picLocks noChangeAspect="1"/>
          </p:cNvPicPr>
          <p:nvPr/>
        </p:nvPicPr>
        <p:blipFill>
          <a:blip r:embed="rId3" cstate="print"/>
          <a:stretch>
            <a:fillRect/>
          </a:stretch>
        </p:blipFill>
        <p:spPr>
          <a:xfrm>
            <a:off x="9671603" y="5433150"/>
            <a:ext cx="1398016" cy="932011"/>
          </a:xfrm>
          <a:prstGeom prst="rect">
            <a:avLst/>
          </a:prstGeom>
        </p:spPr>
      </p:pic>
      <p:pic>
        <p:nvPicPr>
          <p:cNvPr id="5" name="Picture 2" descr="http://musacrfmp.com/wp-content/uploads/2013/03/musrrfmpLogo3.png"/>
          <p:cNvPicPr>
            <a:picLocks noChangeAspect="1" noChangeArrowheads="1"/>
          </p:cNvPicPr>
          <p:nvPr/>
        </p:nvPicPr>
        <p:blipFill>
          <a:blip r:embed="rId4" cstate="print"/>
          <a:srcRect/>
          <a:stretch>
            <a:fillRect/>
          </a:stretch>
        </p:blipFill>
        <p:spPr bwMode="auto">
          <a:xfrm>
            <a:off x="8475370" y="3362141"/>
            <a:ext cx="3322529" cy="1442069"/>
          </a:xfrm>
          <a:prstGeom prst="rect">
            <a:avLst/>
          </a:prstGeom>
          <a:noFill/>
        </p:spPr>
      </p:pic>
      <p:sp>
        <p:nvSpPr>
          <p:cNvPr id="9" name="Title 7"/>
          <p:cNvSpPr txBox="1">
            <a:spLocks/>
          </p:cNvSpPr>
          <p:nvPr/>
        </p:nvSpPr>
        <p:spPr>
          <a:xfrm>
            <a:off x="1232127" y="3563508"/>
            <a:ext cx="6257243" cy="11321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kern="1200" cap="all" baseline="0">
                <a:solidFill>
                  <a:schemeClr val="bg1"/>
                </a:solidFill>
                <a:latin typeface="+mj-lt"/>
                <a:ea typeface="+mj-ea"/>
                <a:cs typeface="+mj-cs"/>
              </a:defRPr>
            </a:lvl1pPr>
          </a:lstStyle>
          <a:p>
            <a:pPr algn="ctr"/>
            <a:r>
              <a:rPr lang="en-US" sz="4000" dirty="0" smtClean="0">
                <a:solidFill>
                  <a:schemeClr val="tx1"/>
                </a:solidFill>
                <a:latin typeface="Perpetua" panose="02020502060401020303" pitchFamily="18" charset="0"/>
              </a:rPr>
              <a:t>Questions?</a:t>
            </a:r>
            <a:endParaRPr lang="en-US" sz="4000" dirty="0">
              <a:solidFill>
                <a:schemeClr val="tx1"/>
              </a:solidFill>
              <a:latin typeface="Perpetua" panose="02020502060401020303"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13252" y="175720"/>
            <a:ext cx="2557481" cy="255748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21" name="Slide Number Placeholder 49"/>
          <p:cNvSpPr txBox="1">
            <a:spLocks/>
          </p:cNvSpPr>
          <p:nvPr/>
        </p:nvSpPr>
        <p:spPr>
          <a:xfrm>
            <a:off x="11620500" y="6601556"/>
            <a:ext cx="419099" cy="2564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chemeClr val="bg1"/>
              </a:solidFill>
              <a:effectLst/>
              <a:uLnTx/>
              <a:uFillTx/>
              <a:latin typeface="+mn-lt"/>
              <a:ea typeface="+mn-ea"/>
              <a:cs typeface="+mn-cs"/>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337" y="595424"/>
            <a:ext cx="11254292" cy="5773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7437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15" y="383312"/>
            <a:ext cx="10642548" cy="1143000"/>
          </a:xfrm>
        </p:spPr>
        <p:txBody>
          <a:bodyPr anchor="ctr">
            <a:normAutofit/>
          </a:bodyPr>
          <a:lstStyle/>
          <a:p>
            <a:r>
              <a:rPr lang="en-US" sz="3600" b="1" cap="none" dirty="0" smtClean="0">
                <a:latin typeface="Perpetua" panose="02020502060401020303" pitchFamily="18" charset="0"/>
              </a:rPr>
              <a:t>AREAS OF PLANNING FOCUS</a:t>
            </a:r>
            <a:endParaRPr lang="en-US" sz="3600" b="1" cap="none" dirty="0">
              <a:latin typeface="Perpetua" panose="02020502060401020303" pitchFamily="18" charset="0"/>
            </a:endParaRPr>
          </a:p>
        </p:txBody>
      </p:sp>
      <p:sp>
        <p:nvSpPr>
          <p:cNvPr id="3" name="Content Placeholder 2"/>
          <p:cNvSpPr>
            <a:spLocks noGrp="1"/>
          </p:cNvSpPr>
          <p:nvPr>
            <p:ph sz="half" idx="1"/>
          </p:nvPr>
        </p:nvSpPr>
        <p:spPr>
          <a:xfrm>
            <a:off x="920879" y="1701498"/>
            <a:ext cx="5881711" cy="4399054"/>
          </a:xfrm>
        </p:spPr>
        <p:txBody>
          <a:bodyPr>
            <a:normAutofit/>
          </a:bodyPr>
          <a:lstStyle/>
          <a:p>
            <a:r>
              <a:rPr lang="en-US" sz="3200" dirty="0" smtClean="0">
                <a:latin typeface="Perpetua" panose="02020502060401020303" pitchFamily="18" charset="0"/>
              </a:rPr>
              <a:t>Levee Maintaining Agencies</a:t>
            </a:r>
          </a:p>
          <a:p>
            <a:r>
              <a:rPr lang="en-US" sz="3200" dirty="0" smtClean="0">
                <a:latin typeface="Perpetua" panose="02020502060401020303" pitchFamily="18" charset="0"/>
              </a:rPr>
              <a:t>Command and Control</a:t>
            </a:r>
          </a:p>
          <a:p>
            <a:r>
              <a:rPr lang="en-US" sz="3200" dirty="0" smtClean="0">
                <a:latin typeface="Perpetua" panose="02020502060401020303" pitchFamily="18" charset="0"/>
              </a:rPr>
              <a:t>Innovative Plan Formats</a:t>
            </a:r>
          </a:p>
          <a:p>
            <a:r>
              <a:rPr lang="en-US" sz="3200" dirty="0" smtClean="0">
                <a:latin typeface="Perpetua" panose="02020502060401020303" pitchFamily="18" charset="0"/>
              </a:rPr>
              <a:t>Innovative Training Approaches</a:t>
            </a:r>
          </a:p>
          <a:p>
            <a:r>
              <a:rPr lang="en-US" sz="3200" dirty="0" smtClean="0">
                <a:latin typeface="Perpetua" panose="02020502060401020303" pitchFamily="18" charset="0"/>
              </a:rPr>
              <a:t>Regional Consistency</a:t>
            </a:r>
          </a:p>
          <a:p>
            <a:endParaRPr lang="en-US" sz="2400" dirty="0" smtClean="0"/>
          </a:p>
          <a:p>
            <a:pPr marL="45720" indent="0" algn="ctr">
              <a:buNone/>
            </a:pPr>
            <a:endParaRPr lang="en-US" sz="2400" dirty="0" smtClean="0"/>
          </a:p>
        </p:txBody>
      </p:sp>
      <p:cxnSp>
        <p:nvCxnSpPr>
          <p:cNvPr id="7" name="Straight Connector 6"/>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10" name="Slide Number Placeholder 49"/>
          <p:cNvSpPr>
            <a:spLocks noGrp="1"/>
          </p:cNvSpPr>
          <p:nvPr>
            <p:ph type="sldNum" sz="quarter" idx="12"/>
          </p:nvPr>
        </p:nvSpPr>
        <p:spPr>
          <a:xfrm>
            <a:off x="11620500" y="6601556"/>
            <a:ext cx="419099" cy="256444"/>
          </a:xfrm>
        </p:spPr>
        <p:txBody>
          <a:bodyPr/>
          <a:lstStyle/>
          <a:p>
            <a:fld id="{E31375A4-56A4-47D6-9801-1991572033F7}" type="slidenum">
              <a:rPr lang="en-US" smtClean="0"/>
              <a:pPr/>
              <a:t>2</a:t>
            </a:fld>
            <a:endParaRPr lang="en-US" dirty="0"/>
          </a:p>
        </p:txBody>
      </p:sp>
      <p:sp>
        <p:nvSpPr>
          <p:cNvPr id="11" name="TextBox 10"/>
          <p:cNvSpPr txBox="1"/>
          <p:nvPr/>
        </p:nvSpPr>
        <p:spPr>
          <a:xfrm>
            <a:off x="11620500" y="4922777"/>
            <a:ext cx="387743" cy="276999"/>
          </a:xfrm>
          <a:prstGeom prst="rect">
            <a:avLst/>
          </a:prstGeom>
          <a:noFill/>
        </p:spPr>
        <p:txBody>
          <a:bodyPr wrap="square" rtlCol="0">
            <a:spAutoFit/>
          </a:bodyPr>
          <a:lstStyle/>
          <a:p>
            <a:r>
              <a:rPr lang="en-US" sz="1200" dirty="0" smtClean="0">
                <a:solidFill>
                  <a:schemeClr val="bg1"/>
                </a:solidFill>
              </a:rPr>
              <a:t>[6]</a:t>
            </a:r>
            <a:endParaRPr lang="en-US" sz="1200" dirty="0">
              <a:solidFill>
                <a:schemeClr val="bg1"/>
              </a:solidFill>
            </a:endParaRPr>
          </a:p>
        </p:txBody>
      </p:sp>
      <p:sp>
        <p:nvSpPr>
          <p:cNvPr id="12" name="TextBox 11"/>
          <p:cNvSpPr txBox="1"/>
          <p:nvPr/>
        </p:nvSpPr>
        <p:spPr>
          <a:xfrm>
            <a:off x="6650188" y="4902901"/>
            <a:ext cx="2423473" cy="261610"/>
          </a:xfrm>
          <a:prstGeom prst="rect">
            <a:avLst/>
          </a:prstGeom>
          <a:noFill/>
        </p:spPr>
        <p:txBody>
          <a:bodyPr wrap="square" rtlCol="0">
            <a:spAutoFit/>
          </a:bodyPr>
          <a:lstStyle/>
          <a:p>
            <a:r>
              <a:rPr lang="en-US" sz="1100" dirty="0" smtClean="0">
                <a:solidFill>
                  <a:schemeClr val="bg1"/>
                </a:solidFill>
              </a:rPr>
              <a:t>Jones 2004 Break, Command Center</a:t>
            </a:r>
            <a:endParaRPr lang="en-US" sz="1100"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6001757" y="1330037"/>
            <a:ext cx="5911997" cy="4059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53925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691" y="457200"/>
            <a:ext cx="9144000" cy="1143000"/>
          </a:xfrm>
        </p:spPr>
        <p:txBody>
          <a:bodyPr anchor="ctr">
            <a:normAutofit/>
          </a:bodyPr>
          <a:lstStyle/>
          <a:p>
            <a:r>
              <a:rPr lang="en-US" sz="3600" b="1" dirty="0" smtClean="0">
                <a:latin typeface="Perpetua" panose="02020502060401020303" pitchFamily="18" charset="0"/>
              </a:rPr>
              <a:t>DOCUMENTED METHDOLOGY</a:t>
            </a:r>
            <a:endParaRPr lang="en-US" sz="3600" b="1" dirty="0">
              <a:latin typeface="Perpetua" panose="02020502060401020303" pitchFamily="18" charset="0"/>
            </a:endParaRPr>
          </a:p>
        </p:txBody>
      </p:sp>
      <p:sp>
        <p:nvSpPr>
          <p:cNvPr id="3" name="Content Placeholder 2"/>
          <p:cNvSpPr>
            <a:spLocks noGrp="1"/>
          </p:cNvSpPr>
          <p:nvPr>
            <p:ph sz="half" idx="1"/>
          </p:nvPr>
        </p:nvSpPr>
        <p:spPr>
          <a:xfrm>
            <a:off x="1102073" y="1226537"/>
            <a:ext cx="6013641" cy="4804149"/>
          </a:xfrm>
        </p:spPr>
        <p:txBody>
          <a:bodyPr>
            <a:normAutofit fontScale="92500" lnSpcReduction="10000"/>
          </a:bodyPr>
          <a:lstStyle/>
          <a:p>
            <a:pPr marL="45720" indent="0">
              <a:buNone/>
            </a:pPr>
            <a:r>
              <a:rPr lang="en-US" sz="2400" b="1" dirty="0" smtClean="0"/>
              <a:t> </a:t>
            </a:r>
            <a:endParaRPr lang="en-US" sz="2000" dirty="0" smtClean="0"/>
          </a:p>
          <a:p>
            <a:pPr lvl="1">
              <a:buSzPct val="61000"/>
            </a:pPr>
            <a:r>
              <a:rPr lang="en-US" sz="2400" dirty="0">
                <a:latin typeface="Perpetua" panose="02020502060401020303" pitchFamily="18" charset="0"/>
              </a:rPr>
              <a:t>C</a:t>
            </a:r>
            <a:r>
              <a:rPr lang="en-US" sz="2400" dirty="0" smtClean="0">
                <a:latin typeface="Perpetua" panose="02020502060401020303" pitchFamily="18" charset="0"/>
              </a:rPr>
              <a:t>ommon technical approach to plan development </a:t>
            </a:r>
          </a:p>
          <a:p>
            <a:pPr marL="365760" lvl="1" indent="0">
              <a:buSzPct val="61000"/>
              <a:buNone/>
            </a:pPr>
            <a:r>
              <a:rPr lang="en-US" sz="2400" i="1" dirty="0">
                <a:latin typeface="Perpetua" panose="02020502060401020303" pitchFamily="18" charset="0"/>
              </a:rPr>
              <a:t>	</a:t>
            </a:r>
            <a:r>
              <a:rPr lang="en-US" sz="2400" i="1" dirty="0" smtClean="0">
                <a:latin typeface="Perpetua" panose="02020502060401020303" pitchFamily="18" charset="0"/>
              </a:rPr>
              <a:t>Guide to Developing Flood Safety Plans (AB156 	Compliant)</a:t>
            </a:r>
          </a:p>
          <a:p>
            <a:pPr lvl="1">
              <a:buSzPct val="61000"/>
            </a:pPr>
            <a:endParaRPr lang="en-US" sz="2400" dirty="0" smtClean="0">
              <a:latin typeface="Perpetua" panose="02020502060401020303" pitchFamily="18" charset="0"/>
            </a:endParaRPr>
          </a:p>
          <a:p>
            <a:pPr lvl="1">
              <a:buSzPct val="61000"/>
            </a:pPr>
            <a:r>
              <a:rPr lang="en-US" sz="2400" dirty="0" smtClean="0">
                <a:latin typeface="Perpetua" panose="02020502060401020303" pitchFamily="18" charset="0"/>
              </a:rPr>
              <a:t>Common GIS mapping technical approach</a:t>
            </a:r>
          </a:p>
          <a:p>
            <a:pPr marL="365760" lvl="1" indent="0">
              <a:lnSpc>
                <a:spcPct val="120000"/>
              </a:lnSpc>
              <a:spcBef>
                <a:spcPts val="0"/>
              </a:spcBef>
              <a:buSzPct val="61000"/>
              <a:buNone/>
            </a:pPr>
            <a:r>
              <a:rPr lang="en-US" sz="2400" dirty="0">
                <a:latin typeface="Perpetua" panose="02020502060401020303" pitchFamily="18" charset="0"/>
              </a:rPr>
              <a:t>	</a:t>
            </a:r>
            <a:r>
              <a:rPr lang="en-US" sz="2400" i="1" dirty="0" smtClean="0">
                <a:latin typeface="Perpetua" panose="02020502060401020303" pitchFamily="18" charset="0"/>
              </a:rPr>
              <a:t>GIS Flood Contingency and Evacuation Map</a:t>
            </a:r>
          </a:p>
          <a:p>
            <a:pPr marL="365760" lvl="1" indent="0">
              <a:lnSpc>
                <a:spcPct val="120000"/>
              </a:lnSpc>
              <a:spcBef>
                <a:spcPts val="0"/>
              </a:spcBef>
              <a:buSzPct val="61000"/>
              <a:buNone/>
            </a:pPr>
            <a:r>
              <a:rPr lang="en-US" sz="2400" i="1" dirty="0">
                <a:latin typeface="Perpetua" panose="02020502060401020303" pitchFamily="18" charset="0"/>
              </a:rPr>
              <a:t>	</a:t>
            </a:r>
            <a:r>
              <a:rPr lang="en-US" sz="2400" i="1" dirty="0" smtClean="0">
                <a:latin typeface="Perpetua" panose="02020502060401020303" pitchFamily="18" charset="0"/>
              </a:rPr>
              <a:t>Technical Memorandum</a:t>
            </a:r>
            <a:endParaRPr lang="en-US" sz="2400" dirty="0" smtClean="0">
              <a:latin typeface="Perpetua" panose="02020502060401020303" pitchFamily="18" charset="0"/>
            </a:endParaRPr>
          </a:p>
          <a:p>
            <a:pPr marL="365760" lvl="1" indent="0">
              <a:buSzPct val="61000"/>
              <a:buNone/>
            </a:pPr>
            <a:endParaRPr lang="en-US" sz="2400" dirty="0" smtClean="0">
              <a:latin typeface="Perpetua" panose="02020502060401020303" pitchFamily="18" charset="0"/>
            </a:endParaRPr>
          </a:p>
          <a:p>
            <a:pPr lvl="1">
              <a:buSzPct val="61000"/>
            </a:pPr>
            <a:r>
              <a:rPr lang="en-US" sz="2400" dirty="0" smtClean="0">
                <a:latin typeface="Perpetua" panose="02020502060401020303" pitchFamily="18" charset="0"/>
              </a:rPr>
              <a:t>Standardized Regional Systems</a:t>
            </a:r>
          </a:p>
          <a:p>
            <a:pPr lvl="1">
              <a:buSzPct val="61000"/>
            </a:pPr>
            <a:endParaRPr lang="en-US" sz="2400" dirty="0" smtClean="0">
              <a:latin typeface="Perpetua" panose="02020502060401020303" pitchFamily="18" charset="0"/>
            </a:endParaRPr>
          </a:p>
          <a:p>
            <a:pPr lvl="1">
              <a:buSzPct val="61000"/>
            </a:pPr>
            <a:r>
              <a:rPr lang="en-US" sz="2400" dirty="0" smtClean="0">
                <a:latin typeface="Perpetua" panose="02020502060401020303" pitchFamily="18" charset="0"/>
              </a:rPr>
              <a:t>On-Going Integrated Planning physically occurring at the lowest local level</a:t>
            </a:r>
          </a:p>
          <a:p>
            <a:pPr lvl="1">
              <a:buSzPct val="61000"/>
            </a:pPr>
            <a:endParaRPr lang="en-US" sz="2000" dirty="0" smtClean="0"/>
          </a:p>
          <a:p>
            <a:pPr lvl="1"/>
            <a:endParaRPr lang="en-US" sz="2200" b="1" dirty="0" smtClean="0"/>
          </a:p>
          <a:p>
            <a:endParaRPr lang="en-US" sz="2400" dirty="0" smtClean="0"/>
          </a:p>
          <a:p>
            <a:pPr marL="45720" indent="0" algn="ctr">
              <a:buNone/>
            </a:pPr>
            <a:endParaRPr lang="en-US" sz="2400" dirty="0" smtClean="0"/>
          </a:p>
        </p:txBody>
      </p:sp>
      <p:cxnSp>
        <p:nvCxnSpPr>
          <p:cNvPr id="7" name="Straight Connector 6"/>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10" name="Slide Number Placeholder 49"/>
          <p:cNvSpPr>
            <a:spLocks noGrp="1"/>
          </p:cNvSpPr>
          <p:nvPr>
            <p:ph type="sldNum" sz="quarter" idx="12"/>
          </p:nvPr>
        </p:nvSpPr>
        <p:spPr>
          <a:xfrm>
            <a:off x="11620500" y="6601556"/>
            <a:ext cx="419099" cy="256444"/>
          </a:xfrm>
        </p:spPr>
        <p:txBody>
          <a:bodyPr/>
          <a:lstStyle/>
          <a:p>
            <a:fld id="{E31375A4-56A4-47D6-9801-1991572033F7}" type="slidenum">
              <a:rPr lang="en-US" smtClean="0"/>
              <a:pPr/>
              <a:t>3</a:t>
            </a:fld>
            <a:endParaRPr lang="en-US" dirty="0"/>
          </a:p>
        </p:txBody>
      </p:sp>
      <p:sp>
        <p:nvSpPr>
          <p:cNvPr id="9" name="TextBox 8"/>
          <p:cNvSpPr txBox="1"/>
          <p:nvPr/>
        </p:nvSpPr>
        <p:spPr>
          <a:xfrm>
            <a:off x="11137337" y="5043916"/>
            <a:ext cx="233785"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11" name="Block Arc 10"/>
          <p:cNvSpPr/>
          <p:nvPr/>
        </p:nvSpPr>
        <p:spPr>
          <a:xfrm>
            <a:off x="7944903" y="1453903"/>
            <a:ext cx="3191941" cy="3191941"/>
          </a:xfrm>
          <a:prstGeom prst="blockArc">
            <a:avLst>
              <a:gd name="adj1" fmla="val 10800000"/>
              <a:gd name="adj2" fmla="val 1620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Block Arc 11"/>
          <p:cNvSpPr/>
          <p:nvPr/>
        </p:nvSpPr>
        <p:spPr>
          <a:xfrm>
            <a:off x="7944903" y="1453903"/>
            <a:ext cx="3191941" cy="3191941"/>
          </a:xfrm>
          <a:prstGeom prst="blockArc">
            <a:avLst>
              <a:gd name="adj1" fmla="val 5400000"/>
              <a:gd name="adj2" fmla="val 1080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Block Arc 12"/>
          <p:cNvSpPr/>
          <p:nvPr/>
        </p:nvSpPr>
        <p:spPr>
          <a:xfrm>
            <a:off x="7944903" y="1453903"/>
            <a:ext cx="3191941" cy="3191941"/>
          </a:xfrm>
          <a:prstGeom prst="blockArc">
            <a:avLst>
              <a:gd name="adj1" fmla="val 0"/>
              <a:gd name="adj2" fmla="val 540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Block Arc 13"/>
          <p:cNvSpPr/>
          <p:nvPr/>
        </p:nvSpPr>
        <p:spPr>
          <a:xfrm>
            <a:off x="7944903" y="1453903"/>
            <a:ext cx="3191941" cy="3191941"/>
          </a:xfrm>
          <a:prstGeom prst="blockArc">
            <a:avLst>
              <a:gd name="adj1" fmla="val 16200000"/>
              <a:gd name="adj2" fmla="val 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Freeform 14"/>
          <p:cNvSpPr/>
          <p:nvPr/>
        </p:nvSpPr>
        <p:spPr>
          <a:xfrm>
            <a:off x="8805569" y="2314569"/>
            <a:ext cx="1470610" cy="1470610"/>
          </a:xfrm>
          <a:custGeom>
            <a:avLst/>
            <a:gdLst>
              <a:gd name="connsiteX0" fmla="*/ 0 w 1470610"/>
              <a:gd name="connsiteY0" fmla="*/ 735305 h 1470610"/>
              <a:gd name="connsiteX1" fmla="*/ 735305 w 1470610"/>
              <a:gd name="connsiteY1" fmla="*/ 0 h 1470610"/>
              <a:gd name="connsiteX2" fmla="*/ 1470610 w 1470610"/>
              <a:gd name="connsiteY2" fmla="*/ 735305 h 1470610"/>
              <a:gd name="connsiteX3" fmla="*/ 735305 w 1470610"/>
              <a:gd name="connsiteY3" fmla="*/ 1470610 h 1470610"/>
              <a:gd name="connsiteX4" fmla="*/ 0 w 1470610"/>
              <a:gd name="connsiteY4" fmla="*/ 735305 h 147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610" h="1470610">
                <a:moveTo>
                  <a:pt x="0" y="735305"/>
                </a:moveTo>
                <a:cubicBezTo>
                  <a:pt x="0" y="329207"/>
                  <a:pt x="329207" y="0"/>
                  <a:pt x="735305" y="0"/>
                </a:cubicBezTo>
                <a:cubicBezTo>
                  <a:pt x="1141403" y="0"/>
                  <a:pt x="1470610" y="329207"/>
                  <a:pt x="1470610" y="735305"/>
                </a:cubicBezTo>
                <a:cubicBezTo>
                  <a:pt x="1470610" y="1141403"/>
                  <a:pt x="1141403" y="1470610"/>
                  <a:pt x="735305" y="1470610"/>
                </a:cubicBezTo>
                <a:cubicBezTo>
                  <a:pt x="329207" y="1470610"/>
                  <a:pt x="0" y="1141403"/>
                  <a:pt x="0" y="73530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576" tIns="244576" rIns="244576" bIns="244576" numCol="1" spcCol="1270" anchor="ctr" anchorCtr="0">
            <a:noAutofit/>
          </a:bodyPr>
          <a:lstStyle/>
          <a:p>
            <a:pPr lvl="0" algn="ctr" defTabSz="1022350">
              <a:lnSpc>
                <a:spcPct val="90000"/>
              </a:lnSpc>
              <a:spcBef>
                <a:spcPct val="0"/>
              </a:spcBef>
              <a:spcAft>
                <a:spcPct val="35000"/>
              </a:spcAft>
            </a:pPr>
            <a:r>
              <a:rPr lang="en-US" sz="2000" kern="1200" dirty="0" smtClean="0"/>
              <a:t>Flood Safety Plans</a:t>
            </a:r>
            <a:endParaRPr lang="en-US" sz="2000" kern="1200" dirty="0"/>
          </a:p>
        </p:txBody>
      </p:sp>
      <p:sp>
        <p:nvSpPr>
          <p:cNvPr id="16" name="Freeform 15"/>
          <p:cNvSpPr/>
          <p:nvPr/>
        </p:nvSpPr>
        <p:spPr>
          <a:xfrm>
            <a:off x="8828041" y="876879"/>
            <a:ext cx="1461446" cy="1029427"/>
          </a:xfrm>
          <a:custGeom>
            <a:avLst/>
            <a:gdLst>
              <a:gd name="connsiteX0" fmla="*/ 0 w 1029427"/>
              <a:gd name="connsiteY0" fmla="*/ 514714 h 1029427"/>
              <a:gd name="connsiteX1" fmla="*/ 514714 w 1029427"/>
              <a:gd name="connsiteY1" fmla="*/ 0 h 1029427"/>
              <a:gd name="connsiteX2" fmla="*/ 1029428 w 1029427"/>
              <a:gd name="connsiteY2" fmla="*/ 514714 h 1029427"/>
              <a:gd name="connsiteX3" fmla="*/ 514714 w 1029427"/>
              <a:gd name="connsiteY3" fmla="*/ 1029428 h 1029427"/>
              <a:gd name="connsiteX4" fmla="*/ 0 w 1029427"/>
              <a:gd name="connsiteY4" fmla="*/ 514714 h 10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27" h="1029427">
                <a:moveTo>
                  <a:pt x="0" y="514714"/>
                </a:moveTo>
                <a:cubicBezTo>
                  <a:pt x="0" y="230445"/>
                  <a:pt x="230445" y="0"/>
                  <a:pt x="514714" y="0"/>
                </a:cubicBezTo>
                <a:cubicBezTo>
                  <a:pt x="798983" y="0"/>
                  <a:pt x="1029428" y="230445"/>
                  <a:pt x="1029428" y="514714"/>
                </a:cubicBezTo>
                <a:cubicBezTo>
                  <a:pt x="1029428" y="798983"/>
                  <a:pt x="798983" y="1029428"/>
                  <a:pt x="514714" y="1029428"/>
                </a:cubicBezTo>
                <a:cubicBezTo>
                  <a:pt x="230445" y="1029428"/>
                  <a:pt x="0" y="798983"/>
                  <a:pt x="0" y="5147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696" tIns="178696" rIns="178696" bIns="178696" numCol="1" spcCol="1270" anchor="ctr" anchorCtr="0">
            <a:noAutofit/>
          </a:bodyPr>
          <a:lstStyle/>
          <a:p>
            <a:pPr lvl="0" algn="ctr" defTabSz="977900">
              <a:lnSpc>
                <a:spcPct val="90000"/>
              </a:lnSpc>
              <a:spcBef>
                <a:spcPct val="0"/>
              </a:spcBef>
              <a:spcAft>
                <a:spcPct val="35000"/>
              </a:spcAft>
            </a:pPr>
            <a:r>
              <a:rPr lang="en-US" sz="2200" dirty="0" smtClean="0"/>
              <a:t>Fire &amp; Law</a:t>
            </a:r>
            <a:endParaRPr lang="en-US" sz="2200" kern="1200" dirty="0"/>
          </a:p>
        </p:txBody>
      </p:sp>
      <p:sp>
        <p:nvSpPr>
          <p:cNvPr id="17" name="Freeform 16"/>
          <p:cNvSpPr/>
          <p:nvPr/>
        </p:nvSpPr>
        <p:spPr>
          <a:xfrm>
            <a:off x="10585072" y="2535160"/>
            <a:ext cx="1360487" cy="1029427"/>
          </a:xfrm>
          <a:custGeom>
            <a:avLst/>
            <a:gdLst>
              <a:gd name="connsiteX0" fmla="*/ 0 w 1029427"/>
              <a:gd name="connsiteY0" fmla="*/ 514714 h 1029427"/>
              <a:gd name="connsiteX1" fmla="*/ 514714 w 1029427"/>
              <a:gd name="connsiteY1" fmla="*/ 0 h 1029427"/>
              <a:gd name="connsiteX2" fmla="*/ 1029428 w 1029427"/>
              <a:gd name="connsiteY2" fmla="*/ 514714 h 1029427"/>
              <a:gd name="connsiteX3" fmla="*/ 514714 w 1029427"/>
              <a:gd name="connsiteY3" fmla="*/ 1029428 h 1029427"/>
              <a:gd name="connsiteX4" fmla="*/ 0 w 1029427"/>
              <a:gd name="connsiteY4" fmla="*/ 514714 h 10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27" h="1029427">
                <a:moveTo>
                  <a:pt x="0" y="514714"/>
                </a:moveTo>
                <a:cubicBezTo>
                  <a:pt x="0" y="230445"/>
                  <a:pt x="230445" y="0"/>
                  <a:pt x="514714" y="0"/>
                </a:cubicBezTo>
                <a:cubicBezTo>
                  <a:pt x="798983" y="0"/>
                  <a:pt x="1029428" y="230445"/>
                  <a:pt x="1029428" y="514714"/>
                </a:cubicBezTo>
                <a:cubicBezTo>
                  <a:pt x="1029428" y="798983"/>
                  <a:pt x="798983" y="1029428"/>
                  <a:pt x="514714" y="1029428"/>
                </a:cubicBezTo>
                <a:cubicBezTo>
                  <a:pt x="230445" y="1029428"/>
                  <a:pt x="0" y="798983"/>
                  <a:pt x="0" y="5147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696" tIns="178696" rIns="178696" bIns="178696" numCol="1" spcCol="1270" anchor="ctr" anchorCtr="0">
            <a:noAutofit/>
          </a:bodyPr>
          <a:lstStyle/>
          <a:p>
            <a:pPr lvl="0" algn="ctr" defTabSz="977900">
              <a:lnSpc>
                <a:spcPct val="90000"/>
              </a:lnSpc>
              <a:spcBef>
                <a:spcPct val="0"/>
              </a:spcBef>
              <a:spcAft>
                <a:spcPct val="35000"/>
              </a:spcAft>
            </a:pPr>
            <a:r>
              <a:rPr lang="en-US" sz="2200" kern="1200" dirty="0" smtClean="0"/>
              <a:t>County</a:t>
            </a:r>
            <a:endParaRPr lang="en-US" sz="3200" kern="1200" dirty="0"/>
          </a:p>
        </p:txBody>
      </p:sp>
      <p:sp>
        <p:nvSpPr>
          <p:cNvPr id="18" name="Freeform 17"/>
          <p:cNvSpPr/>
          <p:nvPr/>
        </p:nvSpPr>
        <p:spPr>
          <a:xfrm>
            <a:off x="8107054" y="4328695"/>
            <a:ext cx="2903420" cy="1991965"/>
          </a:xfrm>
          <a:custGeom>
            <a:avLst/>
            <a:gdLst>
              <a:gd name="connsiteX0" fmla="*/ 0 w 1893466"/>
              <a:gd name="connsiteY0" fmla="*/ 616333 h 1232666"/>
              <a:gd name="connsiteX1" fmla="*/ 946733 w 1893466"/>
              <a:gd name="connsiteY1" fmla="*/ 0 h 1232666"/>
              <a:gd name="connsiteX2" fmla="*/ 1893466 w 1893466"/>
              <a:gd name="connsiteY2" fmla="*/ 616333 h 1232666"/>
              <a:gd name="connsiteX3" fmla="*/ 946733 w 1893466"/>
              <a:gd name="connsiteY3" fmla="*/ 1232666 h 1232666"/>
              <a:gd name="connsiteX4" fmla="*/ 0 w 1893466"/>
              <a:gd name="connsiteY4" fmla="*/ 616333 h 123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466" h="1232666">
                <a:moveTo>
                  <a:pt x="0" y="616333"/>
                </a:moveTo>
                <a:cubicBezTo>
                  <a:pt x="0" y="275942"/>
                  <a:pt x="423867" y="0"/>
                  <a:pt x="946733" y="0"/>
                </a:cubicBezTo>
                <a:cubicBezTo>
                  <a:pt x="1469599" y="0"/>
                  <a:pt x="1893466" y="275942"/>
                  <a:pt x="1893466" y="616333"/>
                </a:cubicBezTo>
                <a:cubicBezTo>
                  <a:pt x="1893466" y="956724"/>
                  <a:pt x="1469599" y="1232666"/>
                  <a:pt x="946733" y="1232666"/>
                </a:cubicBezTo>
                <a:cubicBezTo>
                  <a:pt x="423867" y="1232666"/>
                  <a:pt x="0" y="956724"/>
                  <a:pt x="0" y="61633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232" tIns="208460" rIns="305232" bIns="208460" numCol="1" spcCol="1270" anchor="ctr" anchorCtr="0">
            <a:noAutofit/>
          </a:bodyPr>
          <a:lstStyle/>
          <a:p>
            <a:pPr lvl="0" algn="ctr" defTabSz="977900">
              <a:lnSpc>
                <a:spcPct val="90000"/>
              </a:lnSpc>
              <a:spcBef>
                <a:spcPct val="0"/>
              </a:spcBef>
              <a:spcAft>
                <a:spcPct val="35000"/>
              </a:spcAft>
            </a:pPr>
            <a:r>
              <a:rPr lang="en-US" sz="2000" b="1" kern="1200" dirty="0" smtClean="0"/>
              <a:t>L</a:t>
            </a:r>
            <a:r>
              <a:rPr lang="en-US" b="1" kern="1200" dirty="0" smtClean="0"/>
              <a:t>evee </a:t>
            </a:r>
            <a:r>
              <a:rPr lang="en-US" sz="2000" b="1" kern="1200" dirty="0" smtClean="0"/>
              <a:t>M</a:t>
            </a:r>
            <a:r>
              <a:rPr lang="en-US" b="1" kern="1200" dirty="0" smtClean="0"/>
              <a:t>aintaining </a:t>
            </a:r>
            <a:r>
              <a:rPr lang="en-US" sz="2000" b="1" kern="1200" dirty="0" smtClean="0"/>
              <a:t>A</a:t>
            </a:r>
            <a:r>
              <a:rPr lang="en-US" b="1" kern="1200" dirty="0" smtClean="0"/>
              <a:t>gencies</a:t>
            </a:r>
          </a:p>
          <a:p>
            <a:pPr lvl="0" algn="ctr" defTabSz="977900">
              <a:lnSpc>
                <a:spcPct val="90000"/>
              </a:lnSpc>
              <a:spcBef>
                <a:spcPct val="0"/>
              </a:spcBef>
              <a:spcAft>
                <a:spcPct val="35000"/>
              </a:spcAft>
            </a:pPr>
            <a:r>
              <a:rPr lang="en-US" b="1" kern="1200" dirty="0" smtClean="0"/>
              <a:t> and</a:t>
            </a:r>
          </a:p>
          <a:p>
            <a:pPr lvl="0" algn="ctr" defTabSz="977900">
              <a:lnSpc>
                <a:spcPct val="90000"/>
              </a:lnSpc>
              <a:spcBef>
                <a:spcPct val="0"/>
              </a:spcBef>
              <a:spcAft>
                <a:spcPct val="35000"/>
              </a:spcAft>
            </a:pPr>
            <a:r>
              <a:rPr lang="en-US" b="1" kern="1200" dirty="0" smtClean="0"/>
              <a:t> Local Knowledge</a:t>
            </a:r>
            <a:endParaRPr lang="en-US" b="1" kern="1200" dirty="0"/>
          </a:p>
        </p:txBody>
      </p:sp>
      <p:sp>
        <p:nvSpPr>
          <p:cNvPr id="19" name="Freeform 18"/>
          <p:cNvSpPr/>
          <p:nvPr/>
        </p:nvSpPr>
        <p:spPr>
          <a:xfrm>
            <a:off x="6895653" y="2535160"/>
            <a:ext cx="1601024" cy="1029427"/>
          </a:xfrm>
          <a:custGeom>
            <a:avLst/>
            <a:gdLst>
              <a:gd name="connsiteX0" fmla="*/ 0 w 1029427"/>
              <a:gd name="connsiteY0" fmla="*/ 514714 h 1029427"/>
              <a:gd name="connsiteX1" fmla="*/ 514714 w 1029427"/>
              <a:gd name="connsiteY1" fmla="*/ 0 h 1029427"/>
              <a:gd name="connsiteX2" fmla="*/ 1029428 w 1029427"/>
              <a:gd name="connsiteY2" fmla="*/ 514714 h 1029427"/>
              <a:gd name="connsiteX3" fmla="*/ 514714 w 1029427"/>
              <a:gd name="connsiteY3" fmla="*/ 1029428 h 1029427"/>
              <a:gd name="connsiteX4" fmla="*/ 0 w 1029427"/>
              <a:gd name="connsiteY4" fmla="*/ 514714 h 10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27" h="1029427">
                <a:moveTo>
                  <a:pt x="0" y="514714"/>
                </a:moveTo>
                <a:cubicBezTo>
                  <a:pt x="0" y="230445"/>
                  <a:pt x="230445" y="0"/>
                  <a:pt x="514714" y="0"/>
                </a:cubicBezTo>
                <a:cubicBezTo>
                  <a:pt x="798983" y="0"/>
                  <a:pt x="1029428" y="230445"/>
                  <a:pt x="1029428" y="514714"/>
                </a:cubicBezTo>
                <a:cubicBezTo>
                  <a:pt x="1029428" y="798983"/>
                  <a:pt x="798983" y="1029428"/>
                  <a:pt x="514714" y="1029428"/>
                </a:cubicBezTo>
                <a:cubicBezTo>
                  <a:pt x="230445" y="1029428"/>
                  <a:pt x="0" y="798983"/>
                  <a:pt x="0" y="5147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696" tIns="178696" rIns="178696" bIns="178696" numCol="1" spcCol="1270" anchor="ctr" anchorCtr="0">
            <a:noAutofit/>
          </a:bodyPr>
          <a:lstStyle/>
          <a:p>
            <a:pPr lvl="0" algn="ctr" defTabSz="977900">
              <a:lnSpc>
                <a:spcPct val="90000"/>
              </a:lnSpc>
              <a:spcBef>
                <a:spcPct val="0"/>
              </a:spcBef>
              <a:spcAft>
                <a:spcPct val="35000"/>
              </a:spcAft>
            </a:pPr>
            <a:r>
              <a:rPr lang="en-US" sz="2400" kern="1200" dirty="0" smtClean="0"/>
              <a:t>State</a:t>
            </a:r>
            <a:endParaRPr lang="en-US" sz="2400" kern="1200" dirty="0"/>
          </a:p>
        </p:txBody>
      </p:sp>
      <p:sp>
        <p:nvSpPr>
          <p:cNvPr id="20" name="Right Arrow 19"/>
          <p:cNvSpPr/>
          <p:nvPr/>
        </p:nvSpPr>
        <p:spPr>
          <a:xfrm rot="5400000">
            <a:off x="9190205" y="1906555"/>
            <a:ext cx="737119" cy="335902"/>
          </a:xfrm>
          <a:prstGeom prst="rightArrow">
            <a:avLst/>
          </a:prstGeom>
          <a:solidFill>
            <a:srgbClr val="B00C2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385047" y="2858086"/>
            <a:ext cx="737119" cy="335902"/>
          </a:xfrm>
          <a:prstGeom prst="rightArrow">
            <a:avLst/>
          </a:prstGeom>
          <a:solidFill>
            <a:srgbClr val="B00C2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9930881" y="2858086"/>
            <a:ext cx="737119" cy="335902"/>
          </a:xfrm>
          <a:prstGeom prst="rightArrow">
            <a:avLst/>
          </a:prstGeom>
          <a:solidFill>
            <a:srgbClr val="B00C2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a:off x="9133117" y="3842648"/>
            <a:ext cx="851295" cy="335902"/>
          </a:xfrm>
          <a:prstGeom prst="rightArrow">
            <a:avLst/>
          </a:prstGeom>
          <a:solidFill>
            <a:srgbClr val="B00C2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60464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011521"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7637739" y="4185275"/>
            <a:ext cx="3260996" cy="1842120"/>
          </a:xfrm>
          <a:custGeom>
            <a:avLst/>
            <a:gdLst>
              <a:gd name="connsiteX0" fmla="*/ 0 w 2843774"/>
              <a:gd name="connsiteY0" fmla="*/ 184212 h 1842120"/>
              <a:gd name="connsiteX1" fmla="*/ 184212 w 2843774"/>
              <a:gd name="connsiteY1" fmla="*/ 0 h 1842120"/>
              <a:gd name="connsiteX2" fmla="*/ 2659562 w 2843774"/>
              <a:gd name="connsiteY2" fmla="*/ 0 h 1842120"/>
              <a:gd name="connsiteX3" fmla="*/ 2843774 w 2843774"/>
              <a:gd name="connsiteY3" fmla="*/ 184212 h 1842120"/>
              <a:gd name="connsiteX4" fmla="*/ 2843774 w 2843774"/>
              <a:gd name="connsiteY4" fmla="*/ 1657908 h 1842120"/>
              <a:gd name="connsiteX5" fmla="*/ 2659562 w 2843774"/>
              <a:gd name="connsiteY5" fmla="*/ 1842120 h 1842120"/>
              <a:gd name="connsiteX6" fmla="*/ 184212 w 2843774"/>
              <a:gd name="connsiteY6" fmla="*/ 1842120 h 1842120"/>
              <a:gd name="connsiteX7" fmla="*/ 0 w 2843774"/>
              <a:gd name="connsiteY7" fmla="*/ 1657908 h 1842120"/>
              <a:gd name="connsiteX8" fmla="*/ 0 w 2843774"/>
              <a:gd name="connsiteY8" fmla="*/ 184212 h 184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774" h="1842120">
                <a:moveTo>
                  <a:pt x="0" y="184212"/>
                </a:moveTo>
                <a:cubicBezTo>
                  <a:pt x="0" y="82475"/>
                  <a:pt x="82475" y="0"/>
                  <a:pt x="184212" y="0"/>
                </a:cubicBezTo>
                <a:lnTo>
                  <a:pt x="2659562" y="0"/>
                </a:lnTo>
                <a:cubicBezTo>
                  <a:pt x="2761299" y="0"/>
                  <a:pt x="2843774" y="82475"/>
                  <a:pt x="2843774" y="184212"/>
                </a:cubicBezTo>
                <a:lnTo>
                  <a:pt x="2843774" y="1657908"/>
                </a:lnTo>
                <a:cubicBezTo>
                  <a:pt x="2843774" y="1759645"/>
                  <a:pt x="2761299" y="1842120"/>
                  <a:pt x="2659562" y="1842120"/>
                </a:cubicBezTo>
                <a:lnTo>
                  <a:pt x="184212" y="1842120"/>
                </a:lnTo>
                <a:cubicBezTo>
                  <a:pt x="82475" y="1842120"/>
                  <a:pt x="0" y="1759645"/>
                  <a:pt x="0" y="1657908"/>
                </a:cubicBezTo>
                <a:lnTo>
                  <a:pt x="0" y="184212"/>
                </a:lnTo>
                <a:close/>
              </a:path>
            </a:pathLst>
          </a:custGeom>
          <a:solidFill>
            <a:srgbClr val="FFFFFF">
              <a:alpha val="90000"/>
              <a:hueOff val="0"/>
              <a:satOff val="0"/>
              <a:lumOff val="0"/>
              <a:alphaOff val="0"/>
            </a:srgbClr>
          </a:solidFill>
          <a:ln w="13970" cap="flat" cmpd="sng" algn="ctr">
            <a:solidFill>
              <a:srgbClr val="B9A48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58368" tIns="565765" rIns="105235" bIns="105235"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Just In Time Training Courses</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Regional Training Manual and Agreement</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p:txBody>
      </p:sp>
      <p:sp>
        <p:nvSpPr>
          <p:cNvPr id="6" name="Freeform 5"/>
          <p:cNvSpPr/>
          <p:nvPr/>
        </p:nvSpPr>
        <p:spPr>
          <a:xfrm>
            <a:off x="2110465" y="4185275"/>
            <a:ext cx="2980150" cy="1833846"/>
          </a:xfrm>
          <a:custGeom>
            <a:avLst/>
            <a:gdLst>
              <a:gd name="connsiteX0" fmla="*/ 0 w 2843774"/>
              <a:gd name="connsiteY0" fmla="*/ 184212 h 1842120"/>
              <a:gd name="connsiteX1" fmla="*/ 184212 w 2843774"/>
              <a:gd name="connsiteY1" fmla="*/ 0 h 1842120"/>
              <a:gd name="connsiteX2" fmla="*/ 2659562 w 2843774"/>
              <a:gd name="connsiteY2" fmla="*/ 0 h 1842120"/>
              <a:gd name="connsiteX3" fmla="*/ 2843774 w 2843774"/>
              <a:gd name="connsiteY3" fmla="*/ 184212 h 1842120"/>
              <a:gd name="connsiteX4" fmla="*/ 2843774 w 2843774"/>
              <a:gd name="connsiteY4" fmla="*/ 1657908 h 1842120"/>
              <a:gd name="connsiteX5" fmla="*/ 2659562 w 2843774"/>
              <a:gd name="connsiteY5" fmla="*/ 1842120 h 1842120"/>
              <a:gd name="connsiteX6" fmla="*/ 184212 w 2843774"/>
              <a:gd name="connsiteY6" fmla="*/ 1842120 h 1842120"/>
              <a:gd name="connsiteX7" fmla="*/ 0 w 2843774"/>
              <a:gd name="connsiteY7" fmla="*/ 1657908 h 1842120"/>
              <a:gd name="connsiteX8" fmla="*/ 0 w 2843774"/>
              <a:gd name="connsiteY8" fmla="*/ 184212 h 184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774" h="1842120">
                <a:moveTo>
                  <a:pt x="0" y="184212"/>
                </a:moveTo>
                <a:cubicBezTo>
                  <a:pt x="0" y="82475"/>
                  <a:pt x="82475" y="0"/>
                  <a:pt x="184212" y="0"/>
                </a:cubicBezTo>
                <a:lnTo>
                  <a:pt x="2659562" y="0"/>
                </a:lnTo>
                <a:cubicBezTo>
                  <a:pt x="2761299" y="0"/>
                  <a:pt x="2843774" y="82475"/>
                  <a:pt x="2843774" y="184212"/>
                </a:cubicBezTo>
                <a:lnTo>
                  <a:pt x="2843774" y="1657908"/>
                </a:lnTo>
                <a:cubicBezTo>
                  <a:pt x="2843774" y="1759645"/>
                  <a:pt x="2761299" y="1842120"/>
                  <a:pt x="2659562" y="1842120"/>
                </a:cubicBezTo>
                <a:lnTo>
                  <a:pt x="184212" y="1842120"/>
                </a:lnTo>
                <a:cubicBezTo>
                  <a:pt x="82475" y="1842120"/>
                  <a:pt x="0" y="1759645"/>
                  <a:pt x="0" y="1657908"/>
                </a:cubicBezTo>
                <a:lnTo>
                  <a:pt x="0" y="184212"/>
                </a:lnTo>
                <a:close/>
              </a:path>
            </a:pathLst>
          </a:custGeom>
          <a:solidFill>
            <a:srgbClr val="FFFFFF">
              <a:alpha val="90000"/>
              <a:hueOff val="0"/>
              <a:satOff val="0"/>
              <a:lumOff val="0"/>
              <a:alphaOff val="0"/>
            </a:srgbClr>
          </a:solidFill>
          <a:ln w="13970" cap="flat" cmpd="sng" algn="ctr">
            <a:solidFill>
              <a:srgbClr val="8D6374">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5235" tIns="565765" rIns="958368" bIns="105235" numCol="1" spcCol="1270" anchor="t" anchorCtr="0">
            <a:noAutofit/>
          </a:bodyPr>
          <a:lstStyle/>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GIS Technical Manual</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dirty="0" smtClean="0">
                <a:solidFill>
                  <a:srgbClr val="000000">
                    <a:hueOff val="0"/>
                    <a:satOff val="0"/>
                    <a:lumOff val="0"/>
                    <a:alphaOff val="0"/>
                  </a:srgbClr>
                </a:solidFill>
                <a:latin typeface="Perpetua" panose="02020502060401020303" pitchFamily="18" charset="0"/>
              </a:rPr>
              <a:t>Real-Time Capabilities</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0" lvl="1" algn="l" defTabSz="577850">
              <a:spcBef>
                <a:spcPct val="0"/>
              </a:spcBef>
            </a:pPr>
            <a:r>
              <a:rPr lang="en-US" sz="1400" b="1" dirty="0">
                <a:solidFill>
                  <a:srgbClr val="000000">
                    <a:hueOff val="0"/>
                    <a:satOff val="0"/>
                    <a:lumOff val="0"/>
                    <a:alphaOff val="0"/>
                  </a:srgbClr>
                </a:solidFill>
                <a:latin typeface="Perpetua" panose="02020502060401020303" pitchFamily="18" charset="0"/>
              </a:rPr>
              <a:t> </a:t>
            </a:r>
            <a:r>
              <a:rPr lang="en-US" sz="1400" b="1" dirty="0" smtClean="0">
                <a:solidFill>
                  <a:srgbClr val="000000">
                    <a:hueOff val="0"/>
                    <a:satOff val="0"/>
                    <a:lumOff val="0"/>
                    <a:alphaOff val="0"/>
                  </a:srgbClr>
                </a:solidFill>
                <a:latin typeface="Perpetua" panose="02020502060401020303" pitchFamily="18" charset="0"/>
              </a:rPr>
              <a:t>     A</a:t>
            </a:r>
            <a:r>
              <a:rPr lang="en-US" sz="1400" b="1" kern="1200" dirty="0" smtClean="0">
                <a:solidFill>
                  <a:srgbClr val="000000">
                    <a:hueOff val="0"/>
                    <a:satOff val="0"/>
                    <a:lumOff val="0"/>
                    <a:alphaOff val="0"/>
                  </a:srgbClr>
                </a:solidFill>
                <a:latin typeface="Perpetua" panose="02020502060401020303" pitchFamily="18" charset="0"/>
                <a:ea typeface="+mn-ea"/>
                <a:cs typeface="+mn-cs"/>
              </a:rPr>
              <a:t>rcGIS Online</a:t>
            </a:r>
          </a:p>
          <a:p>
            <a:pPr marL="0" lvl="1" algn="l" defTabSz="577850">
              <a:spcBef>
                <a:spcPct val="0"/>
              </a:spcBef>
            </a:pPr>
            <a:r>
              <a:rPr lang="en-US" sz="1400" b="1" dirty="0">
                <a:solidFill>
                  <a:srgbClr val="000000">
                    <a:hueOff val="0"/>
                    <a:satOff val="0"/>
                    <a:lumOff val="0"/>
                    <a:alphaOff val="0"/>
                  </a:srgbClr>
                </a:solidFill>
                <a:latin typeface="Perpetua" panose="02020502060401020303" pitchFamily="18" charset="0"/>
              </a:rPr>
              <a:t> </a:t>
            </a:r>
            <a:r>
              <a:rPr lang="en-US" sz="1400" b="1" dirty="0" smtClean="0">
                <a:solidFill>
                  <a:srgbClr val="000000">
                    <a:hueOff val="0"/>
                    <a:satOff val="0"/>
                    <a:lumOff val="0"/>
                    <a:alphaOff val="0"/>
                  </a:srgbClr>
                </a:solidFill>
                <a:latin typeface="Perpetua" panose="02020502060401020303" pitchFamily="18" charset="0"/>
              </a:rPr>
              <a:t>     </a:t>
            </a:r>
            <a:r>
              <a:rPr lang="en-US" sz="1400" b="1" kern="1200" dirty="0" smtClean="0">
                <a:solidFill>
                  <a:srgbClr val="000000">
                    <a:hueOff val="0"/>
                    <a:satOff val="0"/>
                    <a:lumOff val="0"/>
                    <a:alphaOff val="0"/>
                  </a:srgbClr>
                </a:solidFill>
                <a:latin typeface="Perpetua" panose="02020502060401020303" pitchFamily="18" charset="0"/>
                <a:ea typeface="+mn-ea"/>
                <a:cs typeface="+mn-cs"/>
              </a:rPr>
              <a:t>Google Earth</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p:txBody>
      </p:sp>
      <p:sp>
        <p:nvSpPr>
          <p:cNvPr id="7" name="Freeform 6"/>
          <p:cNvSpPr/>
          <p:nvPr/>
        </p:nvSpPr>
        <p:spPr>
          <a:xfrm>
            <a:off x="7624090" y="475488"/>
            <a:ext cx="3260997" cy="1842120"/>
          </a:xfrm>
          <a:custGeom>
            <a:avLst/>
            <a:gdLst>
              <a:gd name="connsiteX0" fmla="*/ 0 w 2843774"/>
              <a:gd name="connsiteY0" fmla="*/ 184212 h 1842120"/>
              <a:gd name="connsiteX1" fmla="*/ 184212 w 2843774"/>
              <a:gd name="connsiteY1" fmla="*/ 0 h 1842120"/>
              <a:gd name="connsiteX2" fmla="*/ 2659562 w 2843774"/>
              <a:gd name="connsiteY2" fmla="*/ 0 h 1842120"/>
              <a:gd name="connsiteX3" fmla="*/ 2843774 w 2843774"/>
              <a:gd name="connsiteY3" fmla="*/ 184212 h 1842120"/>
              <a:gd name="connsiteX4" fmla="*/ 2843774 w 2843774"/>
              <a:gd name="connsiteY4" fmla="*/ 1657908 h 1842120"/>
              <a:gd name="connsiteX5" fmla="*/ 2659562 w 2843774"/>
              <a:gd name="connsiteY5" fmla="*/ 1842120 h 1842120"/>
              <a:gd name="connsiteX6" fmla="*/ 184212 w 2843774"/>
              <a:gd name="connsiteY6" fmla="*/ 1842120 h 1842120"/>
              <a:gd name="connsiteX7" fmla="*/ 0 w 2843774"/>
              <a:gd name="connsiteY7" fmla="*/ 1657908 h 1842120"/>
              <a:gd name="connsiteX8" fmla="*/ 0 w 2843774"/>
              <a:gd name="connsiteY8" fmla="*/ 184212 h 184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774" h="1842120">
                <a:moveTo>
                  <a:pt x="0" y="184212"/>
                </a:moveTo>
                <a:cubicBezTo>
                  <a:pt x="0" y="82475"/>
                  <a:pt x="82475" y="0"/>
                  <a:pt x="184212" y="0"/>
                </a:cubicBezTo>
                <a:lnTo>
                  <a:pt x="2659562" y="0"/>
                </a:lnTo>
                <a:cubicBezTo>
                  <a:pt x="2761299" y="0"/>
                  <a:pt x="2843774" y="82475"/>
                  <a:pt x="2843774" y="184212"/>
                </a:cubicBezTo>
                <a:lnTo>
                  <a:pt x="2843774" y="1657908"/>
                </a:lnTo>
                <a:cubicBezTo>
                  <a:pt x="2843774" y="1759645"/>
                  <a:pt x="2761299" y="1842120"/>
                  <a:pt x="2659562" y="1842120"/>
                </a:cubicBezTo>
                <a:lnTo>
                  <a:pt x="184212" y="1842120"/>
                </a:lnTo>
                <a:cubicBezTo>
                  <a:pt x="82475" y="1842120"/>
                  <a:pt x="0" y="1759645"/>
                  <a:pt x="0" y="1657908"/>
                </a:cubicBezTo>
                <a:lnTo>
                  <a:pt x="0" y="184212"/>
                </a:lnTo>
                <a:close/>
              </a:path>
            </a:pathLst>
          </a:custGeom>
          <a:solidFill>
            <a:srgbClr val="FFFFFF">
              <a:alpha val="90000"/>
              <a:hueOff val="0"/>
              <a:satOff val="0"/>
              <a:lumOff val="0"/>
              <a:alphaOff val="0"/>
            </a:srgbClr>
          </a:solidFill>
          <a:ln w="13970" cap="flat" cmpd="sng" algn="ctr">
            <a:solidFill>
              <a:srgbClr val="A7B78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58368" tIns="105235" rIns="105235" bIns="565765" numCol="1" spcCol="1270" anchor="t" anchorCtr="0">
            <a:noAutofit/>
          </a:bodyPr>
          <a:lstStyle/>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Unified Commands w/Map</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endParaRPr lang="en-US" sz="1400" b="1" kern="1200" dirty="0" smtClean="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dirty="0" smtClean="0">
                <a:solidFill>
                  <a:srgbClr val="000000">
                    <a:hueOff val="0"/>
                    <a:satOff val="0"/>
                    <a:lumOff val="0"/>
                    <a:alphaOff val="0"/>
                  </a:srgbClr>
                </a:solidFill>
                <a:latin typeface="Perpetua" panose="02020502060401020303" pitchFamily="18" charset="0"/>
              </a:rPr>
              <a:t>Special Case Maps</a:t>
            </a:r>
          </a:p>
          <a:p>
            <a:pPr marL="114300" lvl="1" indent="-114300" algn="l" defTabSz="577850">
              <a:lnSpc>
                <a:spcPct val="90000"/>
              </a:lnSpc>
              <a:spcBef>
                <a:spcPct val="0"/>
              </a:spcBef>
              <a:spcAft>
                <a:spcPct val="15000"/>
              </a:spcAft>
              <a:buChar char="••"/>
            </a:pP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Flood Response Command and Control Manual</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p:txBody>
      </p:sp>
      <p:sp>
        <p:nvSpPr>
          <p:cNvPr id="9" name="Freeform 8"/>
          <p:cNvSpPr/>
          <p:nvPr/>
        </p:nvSpPr>
        <p:spPr>
          <a:xfrm>
            <a:off x="2099627" y="475487"/>
            <a:ext cx="3200667" cy="1842120"/>
          </a:xfrm>
          <a:custGeom>
            <a:avLst/>
            <a:gdLst>
              <a:gd name="connsiteX0" fmla="*/ 0 w 2843774"/>
              <a:gd name="connsiteY0" fmla="*/ 184212 h 1842120"/>
              <a:gd name="connsiteX1" fmla="*/ 184212 w 2843774"/>
              <a:gd name="connsiteY1" fmla="*/ 0 h 1842120"/>
              <a:gd name="connsiteX2" fmla="*/ 2659562 w 2843774"/>
              <a:gd name="connsiteY2" fmla="*/ 0 h 1842120"/>
              <a:gd name="connsiteX3" fmla="*/ 2843774 w 2843774"/>
              <a:gd name="connsiteY3" fmla="*/ 184212 h 1842120"/>
              <a:gd name="connsiteX4" fmla="*/ 2843774 w 2843774"/>
              <a:gd name="connsiteY4" fmla="*/ 1657908 h 1842120"/>
              <a:gd name="connsiteX5" fmla="*/ 2659562 w 2843774"/>
              <a:gd name="connsiteY5" fmla="*/ 1842120 h 1842120"/>
              <a:gd name="connsiteX6" fmla="*/ 184212 w 2843774"/>
              <a:gd name="connsiteY6" fmla="*/ 1842120 h 1842120"/>
              <a:gd name="connsiteX7" fmla="*/ 0 w 2843774"/>
              <a:gd name="connsiteY7" fmla="*/ 1657908 h 1842120"/>
              <a:gd name="connsiteX8" fmla="*/ 0 w 2843774"/>
              <a:gd name="connsiteY8" fmla="*/ 184212 h 184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774" h="1842120">
                <a:moveTo>
                  <a:pt x="0" y="184212"/>
                </a:moveTo>
                <a:cubicBezTo>
                  <a:pt x="0" y="82475"/>
                  <a:pt x="82475" y="0"/>
                  <a:pt x="184212" y="0"/>
                </a:cubicBezTo>
                <a:lnTo>
                  <a:pt x="2659562" y="0"/>
                </a:lnTo>
                <a:cubicBezTo>
                  <a:pt x="2761299" y="0"/>
                  <a:pt x="2843774" y="82475"/>
                  <a:pt x="2843774" y="184212"/>
                </a:cubicBezTo>
                <a:lnTo>
                  <a:pt x="2843774" y="1657908"/>
                </a:lnTo>
                <a:cubicBezTo>
                  <a:pt x="2843774" y="1759645"/>
                  <a:pt x="2761299" y="1842120"/>
                  <a:pt x="2659562" y="1842120"/>
                </a:cubicBezTo>
                <a:lnTo>
                  <a:pt x="184212" y="1842120"/>
                </a:lnTo>
                <a:cubicBezTo>
                  <a:pt x="82475" y="1842120"/>
                  <a:pt x="0" y="1759645"/>
                  <a:pt x="0" y="1657908"/>
                </a:cubicBezTo>
                <a:lnTo>
                  <a:pt x="0" y="184212"/>
                </a:lnTo>
                <a:close/>
              </a:path>
            </a:pathLst>
          </a:custGeom>
          <a:solidFill>
            <a:srgbClr val="FFFFFF">
              <a:alpha val="90000"/>
              <a:hueOff val="0"/>
              <a:satOff val="0"/>
              <a:lumOff val="0"/>
              <a:alphaOff val="0"/>
            </a:srgbClr>
          </a:solidFill>
          <a:ln w="13970" cap="flat" cmpd="sng" algn="ctr">
            <a:solidFill>
              <a:srgbClr val="92A9B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5235" tIns="105235" rIns="958368" bIns="565765" numCol="1" spcCol="1270" anchor="t" anchorCtr="0">
            <a:noAutofit/>
          </a:bodyPr>
          <a:lstStyle/>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LMA Emergency Operations Plan </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kern="1200" dirty="0" smtClean="0">
                <a:solidFill>
                  <a:srgbClr val="000000">
                    <a:hueOff val="0"/>
                    <a:satOff val="0"/>
                    <a:lumOff val="0"/>
                    <a:alphaOff val="0"/>
                  </a:srgbClr>
                </a:solidFill>
                <a:latin typeface="Perpetua" panose="02020502060401020303" pitchFamily="18" charset="0"/>
                <a:ea typeface="+mn-ea"/>
                <a:cs typeface="+mn-cs"/>
              </a:rPr>
              <a:t>Flood Contingency Map</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endParaRPr lang="en-US" sz="1400" b="1" kern="1200" dirty="0">
              <a:solidFill>
                <a:srgbClr val="000000">
                  <a:hueOff val="0"/>
                  <a:satOff val="0"/>
                  <a:lumOff val="0"/>
                  <a:alphaOff val="0"/>
                </a:srgbClr>
              </a:solidFill>
              <a:latin typeface="Perpetua" panose="02020502060401020303" pitchFamily="18" charset="0"/>
              <a:ea typeface="+mn-ea"/>
              <a:cs typeface="+mn-cs"/>
            </a:endParaRPr>
          </a:p>
          <a:p>
            <a:pPr marL="114300" lvl="1" indent="-114300" algn="l" defTabSz="577850">
              <a:lnSpc>
                <a:spcPct val="90000"/>
              </a:lnSpc>
              <a:spcBef>
                <a:spcPct val="0"/>
              </a:spcBef>
              <a:spcAft>
                <a:spcPct val="15000"/>
              </a:spcAft>
              <a:buChar char="••"/>
            </a:pPr>
            <a:r>
              <a:rPr lang="en-US" sz="1400" b="1" dirty="0" smtClean="0">
                <a:solidFill>
                  <a:srgbClr val="000000">
                    <a:hueOff val="0"/>
                    <a:satOff val="0"/>
                    <a:lumOff val="0"/>
                    <a:alphaOff val="0"/>
                  </a:srgbClr>
                </a:solidFill>
                <a:latin typeface="Perpetua" panose="02020502060401020303" pitchFamily="18" charset="0"/>
              </a:rPr>
              <a:t>“Behind-the-Levee Engineering”</a:t>
            </a:r>
            <a:endParaRPr lang="en-US" sz="1400" b="1" kern="1200" dirty="0">
              <a:solidFill>
                <a:srgbClr val="000000">
                  <a:hueOff val="0"/>
                  <a:satOff val="0"/>
                  <a:lumOff val="0"/>
                  <a:alphaOff val="0"/>
                </a:srgbClr>
              </a:solidFill>
              <a:latin typeface="Perpetua" panose="02020502060401020303" pitchFamily="18" charset="0"/>
              <a:ea typeface="+mn-ea"/>
              <a:cs typeface="+mn-cs"/>
            </a:endParaRPr>
          </a:p>
        </p:txBody>
      </p:sp>
      <p:sp>
        <p:nvSpPr>
          <p:cNvPr id="10" name="Freeform 9"/>
          <p:cNvSpPr/>
          <p:nvPr/>
        </p:nvSpPr>
        <p:spPr>
          <a:xfrm>
            <a:off x="3780430" y="803615"/>
            <a:ext cx="2642397" cy="2492619"/>
          </a:xfrm>
          <a:custGeom>
            <a:avLst/>
            <a:gdLst>
              <a:gd name="connsiteX0" fmla="*/ 0 w 2492619"/>
              <a:gd name="connsiteY0" fmla="*/ 2492619 h 2492619"/>
              <a:gd name="connsiteX1" fmla="*/ 2492619 w 2492619"/>
              <a:gd name="connsiteY1" fmla="*/ 0 h 2492619"/>
              <a:gd name="connsiteX2" fmla="*/ 2492619 w 2492619"/>
              <a:gd name="connsiteY2" fmla="*/ 2492619 h 2492619"/>
              <a:gd name="connsiteX3" fmla="*/ 0 w 2492619"/>
              <a:gd name="connsiteY3" fmla="*/ 2492619 h 2492619"/>
            </a:gdLst>
            <a:ahLst/>
            <a:cxnLst>
              <a:cxn ang="0">
                <a:pos x="connsiteX0" y="connsiteY0"/>
              </a:cxn>
              <a:cxn ang="0">
                <a:pos x="connsiteX1" y="connsiteY1"/>
              </a:cxn>
              <a:cxn ang="0">
                <a:pos x="connsiteX2" y="connsiteY2"/>
              </a:cxn>
              <a:cxn ang="0">
                <a:pos x="connsiteX3" y="connsiteY3"/>
              </a:cxn>
            </a:cxnLst>
            <a:rect l="l" t="t" r="r" b="b"/>
            <a:pathLst>
              <a:path w="2492619" h="2492619">
                <a:moveTo>
                  <a:pt x="0" y="2492619"/>
                </a:moveTo>
                <a:cubicBezTo>
                  <a:pt x="0" y="1115984"/>
                  <a:pt x="1115984" y="0"/>
                  <a:pt x="2492619" y="0"/>
                </a:cubicBezTo>
                <a:lnTo>
                  <a:pt x="2492619" y="2492619"/>
                </a:lnTo>
                <a:lnTo>
                  <a:pt x="0" y="2492619"/>
                </a:lnTo>
                <a:close/>
              </a:path>
            </a:pathLst>
          </a:custGeom>
          <a:solidFill>
            <a:srgbClr val="92A9B9">
              <a:hueOff val="0"/>
              <a:satOff val="0"/>
              <a:lumOff val="0"/>
              <a:alphaOff val="0"/>
            </a:srgbClr>
          </a:solidFill>
          <a:ln w="1397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79423" tIns="879423" rIns="149352" bIns="149352" numCol="1" spcCol="1270" anchor="ctr" anchorCtr="0">
            <a:noAutofit/>
          </a:bodyPr>
          <a:lstStyle/>
          <a:p>
            <a:pPr lvl="0" algn="ctr" defTabSz="933450">
              <a:lnSpc>
                <a:spcPct val="90000"/>
              </a:lnSpc>
              <a:spcBef>
                <a:spcPct val="0"/>
              </a:spcBef>
              <a:spcAft>
                <a:spcPct val="35000"/>
              </a:spcAft>
            </a:pPr>
            <a:r>
              <a:rPr lang="en-US" sz="2100" dirty="0" smtClean="0">
                <a:solidFill>
                  <a:srgbClr val="FFFFFF"/>
                </a:solidFill>
                <a:latin typeface="Century Schoolbook" panose="02040604050505020304"/>
              </a:rPr>
              <a:t>Levee Maintaining Agencies</a:t>
            </a:r>
            <a:endParaRPr lang="en-US" sz="2100" kern="1200" dirty="0">
              <a:solidFill>
                <a:srgbClr val="FFFFFF"/>
              </a:solidFill>
              <a:latin typeface="Century Schoolbook" panose="02040604050505020304"/>
              <a:ea typeface="+mn-ea"/>
              <a:cs typeface="+mn-cs"/>
            </a:endParaRPr>
          </a:p>
        </p:txBody>
      </p:sp>
      <p:sp>
        <p:nvSpPr>
          <p:cNvPr id="20" name="Freeform 19"/>
          <p:cNvSpPr/>
          <p:nvPr/>
        </p:nvSpPr>
        <p:spPr>
          <a:xfrm>
            <a:off x="6537960" y="803615"/>
            <a:ext cx="2642616" cy="2492619"/>
          </a:xfrm>
          <a:custGeom>
            <a:avLst/>
            <a:gdLst>
              <a:gd name="connsiteX0" fmla="*/ 0 w 2492619"/>
              <a:gd name="connsiteY0" fmla="*/ 2492619 h 2492619"/>
              <a:gd name="connsiteX1" fmla="*/ 2492619 w 2492619"/>
              <a:gd name="connsiteY1" fmla="*/ 0 h 2492619"/>
              <a:gd name="connsiteX2" fmla="*/ 2492619 w 2492619"/>
              <a:gd name="connsiteY2" fmla="*/ 2492619 h 2492619"/>
              <a:gd name="connsiteX3" fmla="*/ 0 w 2492619"/>
              <a:gd name="connsiteY3" fmla="*/ 2492619 h 2492619"/>
            </a:gdLst>
            <a:ahLst/>
            <a:cxnLst>
              <a:cxn ang="0">
                <a:pos x="connsiteX0" y="connsiteY0"/>
              </a:cxn>
              <a:cxn ang="0">
                <a:pos x="connsiteX1" y="connsiteY1"/>
              </a:cxn>
              <a:cxn ang="0">
                <a:pos x="connsiteX2" y="connsiteY2"/>
              </a:cxn>
              <a:cxn ang="0">
                <a:pos x="connsiteX3" y="connsiteY3"/>
              </a:cxn>
            </a:cxnLst>
            <a:rect l="l" t="t" r="r" b="b"/>
            <a:pathLst>
              <a:path w="2492619" h="2492619">
                <a:moveTo>
                  <a:pt x="0" y="0"/>
                </a:moveTo>
                <a:cubicBezTo>
                  <a:pt x="1376635" y="0"/>
                  <a:pt x="2492619" y="1115984"/>
                  <a:pt x="2492619" y="2492619"/>
                </a:cubicBezTo>
                <a:lnTo>
                  <a:pt x="0" y="2492619"/>
                </a:lnTo>
                <a:lnTo>
                  <a:pt x="0" y="0"/>
                </a:lnTo>
                <a:close/>
              </a:path>
            </a:pathLst>
          </a:custGeom>
          <a:solidFill>
            <a:srgbClr val="A7B789">
              <a:hueOff val="0"/>
              <a:satOff val="0"/>
              <a:lumOff val="0"/>
              <a:alphaOff val="0"/>
            </a:srgbClr>
          </a:solidFill>
          <a:ln w="1397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9352" tIns="879423" rIns="879423" bIns="149352" numCol="1" spcCol="1270" anchor="ctr" anchorCtr="0">
            <a:noAutofit/>
          </a:bodyPr>
          <a:lstStyle/>
          <a:p>
            <a:pPr lvl="0" algn="ctr" defTabSz="933450">
              <a:lnSpc>
                <a:spcPct val="90000"/>
              </a:lnSpc>
              <a:spcBef>
                <a:spcPct val="0"/>
              </a:spcBef>
              <a:spcAft>
                <a:spcPct val="35000"/>
              </a:spcAft>
            </a:pPr>
            <a:r>
              <a:rPr lang="en-US" sz="2100" dirty="0" smtClean="0">
                <a:solidFill>
                  <a:srgbClr val="FFFFFF"/>
                </a:solidFill>
                <a:latin typeface="Century Schoolbook" panose="02040604050505020304"/>
              </a:rPr>
              <a:t>Command and Control</a:t>
            </a:r>
            <a:endParaRPr lang="en-US" sz="2100" kern="1200" dirty="0">
              <a:solidFill>
                <a:srgbClr val="FFFFFF"/>
              </a:solidFill>
              <a:latin typeface="Century Schoolbook" panose="02040604050505020304"/>
              <a:ea typeface="+mn-ea"/>
              <a:cs typeface="+mn-cs"/>
            </a:endParaRPr>
          </a:p>
        </p:txBody>
      </p:sp>
      <p:sp>
        <p:nvSpPr>
          <p:cNvPr id="21" name="Freeform 20"/>
          <p:cNvSpPr/>
          <p:nvPr/>
        </p:nvSpPr>
        <p:spPr>
          <a:xfrm>
            <a:off x="6537961" y="3411367"/>
            <a:ext cx="2642616" cy="2492620"/>
          </a:xfrm>
          <a:custGeom>
            <a:avLst/>
            <a:gdLst>
              <a:gd name="connsiteX0" fmla="*/ 0 w 2492619"/>
              <a:gd name="connsiteY0" fmla="*/ 2492619 h 2492619"/>
              <a:gd name="connsiteX1" fmla="*/ 2492619 w 2492619"/>
              <a:gd name="connsiteY1" fmla="*/ 0 h 2492619"/>
              <a:gd name="connsiteX2" fmla="*/ 2492619 w 2492619"/>
              <a:gd name="connsiteY2" fmla="*/ 2492619 h 2492619"/>
              <a:gd name="connsiteX3" fmla="*/ 0 w 2492619"/>
              <a:gd name="connsiteY3" fmla="*/ 2492619 h 2492619"/>
            </a:gdLst>
            <a:ahLst/>
            <a:cxnLst>
              <a:cxn ang="0">
                <a:pos x="connsiteX0" y="connsiteY0"/>
              </a:cxn>
              <a:cxn ang="0">
                <a:pos x="connsiteX1" y="connsiteY1"/>
              </a:cxn>
              <a:cxn ang="0">
                <a:pos x="connsiteX2" y="connsiteY2"/>
              </a:cxn>
              <a:cxn ang="0">
                <a:pos x="connsiteX3" y="connsiteY3"/>
              </a:cxn>
            </a:cxnLst>
            <a:rect l="l" t="t" r="r" b="b"/>
            <a:pathLst>
              <a:path w="2492619" h="2492619">
                <a:moveTo>
                  <a:pt x="2492619" y="0"/>
                </a:moveTo>
                <a:cubicBezTo>
                  <a:pt x="2492619" y="1376635"/>
                  <a:pt x="1376635" y="2492619"/>
                  <a:pt x="0" y="2492619"/>
                </a:cubicBezTo>
                <a:lnTo>
                  <a:pt x="0" y="0"/>
                </a:lnTo>
                <a:lnTo>
                  <a:pt x="2492619" y="0"/>
                </a:lnTo>
                <a:close/>
              </a:path>
            </a:pathLst>
          </a:custGeom>
          <a:solidFill>
            <a:srgbClr val="B9A489">
              <a:hueOff val="0"/>
              <a:satOff val="0"/>
              <a:lumOff val="0"/>
              <a:alphaOff val="0"/>
            </a:srgbClr>
          </a:solidFill>
          <a:ln w="1397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99136" tIns="199137" rIns="929208" bIns="929207"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latin typeface="Perpetua" panose="02020502060401020303" pitchFamily="18" charset="0"/>
                <a:ea typeface="+mn-ea"/>
                <a:cs typeface="+mn-cs"/>
              </a:rPr>
              <a:t>Innovative Training</a:t>
            </a:r>
            <a:endParaRPr lang="en-US" sz="2800" kern="1200" dirty="0">
              <a:solidFill>
                <a:srgbClr val="FFFFFF"/>
              </a:solidFill>
              <a:latin typeface="Perpetua" panose="02020502060401020303" pitchFamily="18" charset="0"/>
              <a:ea typeface="+mn-ea"/>
              <a:cs typeface="+mn-cs"/>
            </a:endParaRPr>
          </a:p>
        </p:txBody>
      </p:sp>
      <p:sp>
        <p:nvSpPr>
          <p:cNvPr id="22" name="Freeform 21"/>
          <p:cNvSpPr/>
          <p:nvPr/>
        </p:nvSpPr>
        <p:spPr>
          <a:xfrm>
            <a:off x="3780079" y="3411368"/>
            <a:ext cx="2642616" cy="2492619"/>
          </a:xfrm>
          <a:custGeom>
            <a:avLst/>
            <a:gdLst>
              <a:gd name="connsiteX0" fmla="*/ 0 w 2492619"/>
              <a:gd name="connsiteY0" fmla="*/ 2492619 h 2492619"/>
              <a:gd name="connsiteX1" fmla="*/ 2492619 w 2492619"/>
              <a:gd name="connsiteY1" fmla="*/ 0 h 2492619"/>
              <a:gd name="connsiteX2" fmla="*/ 2492619 w 2492619"/>
              <a:gd name="connsiteY2" fmla="*/ 2492619 h 2492619"/>
              <a:gd name="connsiteX3" fmla="*/ 0 w 2492619"/>
              <a:gd name="connsiteY3" fmla="*/ 2492619 h 2492619"/>
            </a:gdLst>
            <a:ahLst/>
            <a:cxnLst>
              <a:cxn ang="0">
                <a:pos x="connsiteX0" y="connsiteY0"/>
              </a:cxn>
              <a:cxn ang="0">
                <a:pos x="connsiteX1" y="connsiteY1"/>
              </a:cxn>
              <a:cxn ang="0">
                <a:pos x="connsiteX2" y="connsiteY2"/>
              </a:cxn>
              <a:cxn ang="0">
                <a:pos x="connsiteX3" y="connsiteY3"/>
              </a:cxn>
            </a:cxnLst>
            <a:rect l="l" t="t" r="r" b="b"/>
            <a:pathLst>
              <a:path w="2492619" h="2492619">
                <a:moveTo>
                  <a:pt x="2492619" y="2492619"/>
                </a:moveTo>
                <a:cubicBezTo>
                  <a:pt x="1115984" y="2492619"/>
                  <a:pt x="0" y="1376635"/>
                  <a:pt x="0" y="0"/>
                </a:cubicBezTo>
                <a:lnTo>
                  <a:pt x="2492619" y="0"/>
                </a:lnTo>
                <a:lnTo>
                  <a:pt x="2492619" y="2492619"/>
                </a:lnTo>
                <a:close/>
              </a:path>
            </a:pathLst>
          </a:custGeom>
          <a:solidFill>
            <a:srgbClr val="8D6374">
              <a:hueOff val="0"/>
              <a:satOff val="0"/>
              <a:lumOff val="0"/>
              <a:alphaOff val="0"/>
            </a:srgbClr>
          </a:solidFill>
          <a:ln w="1397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79423" tIns="149352" rIns="149352" bIns="879423" numCol="1" spcCol="1270" anchor="ctr" anchorCtr="0">
            <a:noAutofit/>
          </a:bodyPr>
          <a:lstStyle/>
          <a:p>
            <a:pPr lvl="0" algn="ctr" defTabSz="933450">
              <a:lnSpc>
                <a:spcPct val="90000"/>
              </a:lnSpc>
              <a:spcBef>
                <a:spcPct val="0"/>
              </a:spcBef>
              <a:spcAft>
                <a:spcPct val="35000"/>
              </a:spcAft>
            </a:pPr>
            <a:r>
              <a:rPr lang="en-US" sz="2100" dirty="0" smtClean="0">
                <a:solidFill>
                  <a:srgbClr val="FFFFFF"/>
                </a:solidFill>
                <a:latin typeface="Century Schoolbook" panose="02040604050505020304"/>
              </a:rPr>
              <a:t>Innovative Plan Formats</a:t>
            </a:r>
            <a:endParaRPr lang="en-US" sz="2100" kern="1200" dirty="0">
              <a:solidFill>
                <a:srgbClr val="FFFFFF"/>
              </a:solidFill>
              <a:latin typeface="Century Schoolbook" panose="02040604050505020304"/>
              <a:ea typeface="+mn-ea"/>
              <a:cs typeface="+mn-cs"/>
            </a:endParaRPr>
          </a:p>
        </p:txBody>
      </p:sp>
      <p:sp>
        <p:nvSpPr>
          <p:cNvPr id="2" name="Slide Number Placeholder 1"/>
          <p:cNvSpPr>
            <a:spLocks noGrp="1"/>
          </p:cNvSpPr>
          <p:nvPr>
            <p:ph type="sldNum" sz="quarter" idx="12"/>
          </p:nvPr>
        </p:nvSpPr>
        <p:spPr>
          <a:xfrm>
            <a:off x="10223268" y="6601556"/>
            <a:ext cx="773502" cy="228600"/>
          </a:xfrm>
        </p:spPr>
        <p:txBody>
          <a:bodyPr/>
          <a:lstStyle/>
          <a:p>
            <a:fld id="{E31375A4-56A4-47D6-9801-1991572033F7}" type="slidenum">
              <a:rPr lang="en-US" smtClean="0"/>
              <a:pPr/>
              <a:t>4</a:t>
            </a:fld>
            <a:endParaRPr lang="en-US"/>
          </a:p>
        </p:txBody>
      </p:sp>
    </p:spTree>
    <p:extLst>
      <p:ext uri="{BB962C8B-B14F-4D97-AF65-F5344CB8AC3E}">
        <p14:creationId xmlns:p14="http://schemas.microsoft.com/office/powerpoint/2010/main" xmlns="" val="478740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0"/>
          <p:cNvGrpSpPr/>
          <p:nvPr/>
        </p:nvGrpSpPr>
        <p:grpSpPr>
          <a:xfrm>
            <a:off x="922505" y="1368184"/>
            <a:ext cx="2775556" cy="909339"/>
            <a:chOff x="4368800" y="1930400"/>
            <a:chExt cx="1968499" cy="615156"/>
          </a:xfrm>
        </p:grpSpPr>
        <p:sp>
          <p:nvSpPr>
            <p:cNvPr id="28" name="Rectangle 27"/>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EMERGENCY OPERATIONS PLAN </a:t>
              </a:r>
              <a:endParaRPr lang="en-US" sz="2200" b="1" dirty="0"/>
            </a:p>
          </p:txBody>
        </p:sp>
        <p:cxnSp>
          <p:nvCxnSpPr>
            <p:cNvPr id="29" name="Straight Connector 28"/>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17" name="Title 9"/>
          <p:cNvSpPr>
            <a:spLocks noGrp="1"/>
          </p:cNvSpPr>
          <p:nvPr>
            <p:ph type="title"/>
          </p:nvPr>
        </p:nvSpPr>
        <p:spPr>
          <a:xfrm>
            <a:off x="855256" y="129648"/>
            <a:ext cx="9144000" cy="1143000"/>
          </a:xfrm>
        </p:spPr>
        <p:txBody>
          <a:bodyPr anchor="ctr"/>
          <a:lstStyle/>
          <a:p>
            <a:r>
              <a:rPr lang="en-US" b="1" dirty="0" smtClean="0">
                <a:latin typeface="Perpetua" panose="02020502060401020303" pitchFamily="18" charset="0"/>
              </a:rPr>
              <a:t>project flood response products:</a:t>
            </a:r>
            <a:endParaRPr lang="en-US" b="1" dirty="0">
              <a:latin typeface="Perpetua" panose="02020502060401020303" pitchFamily="18" charset="0"/>
            </a:endParaRP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stretch>
            <a:fillRect/>
          </a:stretch>
        </p:blipFill>
        <p:spPr>
          <a:xfrm>
            <a:off x="4118684" y="1273996"/>
            <a:ext cx="3421190" cy="4449645"/>
          </a:xfrm>
          <a:prstGeom prst="rect">
            <a:avLst/>
          </a:prstGeom>
          <a:ln>
            <a:solidFill>
              <a:schemeClr val="tx1"/>
            </a:solidFill>
          </a:ln>
        </p:spPr>
      </p:pic>
      <p:sp>
        <p:nvSpPr>
          <p:cNvPr id="13" name="Content Placeholder 2"/>
          <p:cNvSpPr txBox="1">
            <a:spLocks/>
          </p:cNvSpPr>
          <p:nvPr/>
        </p:nvSpPr>
        <p:spPr>
          <a:xfrm>
            <a:off x="7849552" y="1600200"/>
            <a:ext cx="4171760" cy="381304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sz="2400" dirty="0" smtClean="0">
                <a:latin typeface="Perpetua" panose="02020502060401020303" pitchFamily="18" charset="0"/>
              </a:rPr>
              <a:t>SEMS/NIMS </a:t>
            </a:r>
            <a:r>
              <a:rPr lang="en-US" sz="2400" dirty="0">
                <a:latin typeface="Perpetua" panose="02020502060401020303" pitchFamily="18" charset="0"/>
              </a:rPr>
              <a:t>C</a:t>
            </a:r>
            <a:r>
              <a:rPr lang="en-US" sz="2400" dirty="0" smtClean="0">
                <a:latin typeface="Perpetua" panose="02020502060401020303" pitchFamily="18" charset="0"/>
              </a:rPr>
              <a:t>ompliance</a:t>
            </a:r>
          </a:p>
          <a:p>
            <a:r>
              <a:rPr lang="en-US" sz="2400" dirty="0" smtClean="0">
                <a:latin typeface="Perpetua" panose="02020502060401020303" pitchFamily="18" charset="0"/>
              </a:rPr>
              <a:t>Formal Designation of LMA Incident Commander</a:t>
            </a:r>
          </a:p>
          <a:p>
            <a:r>
              <a:rPr lang="en-US" sz="2400" dirty="0" smtClean="0">
                <a:latin typeface="Perpetua" panose="02020502060401020303" pitchFamily="18" charset="0"/>
              </a:rPr>
              <a:t>Clearly </a:t>
            </a:r>
            <a:r>
              <a:rPr lang="en-US" sz="2400" dirty="0">
                <a:latin typeface="Perpetua" panose="02020502060401020303" pitchFamily="18" charset="0"/>
              </a:rPr>
              <a:t>D</a:t>
            </a:r>
            <a:r>
              <a:rPr lang="en-US" sz="2400" dirty="0" smtClean="0">
                <a:latin typeface="Perpetua" panose="02020502060401020303" pitchFamily="18" charset="0"/>
              </a:rPr>
              <a:t>efined </a:t>
            </a:r>
            <a:r>
              <a:rPr lang="en-US" sz="2400" dirty="0">
                <a:latin typeface="Perpetua" panose="02020502060401020303" pitchFamily="18" charset="0"/>
              </a:rPr>
              <a:t>A</a:t>
            </a:r>
            <a:r>
              <a:rPr lang="en-US" sz="2400" dirty="0" smtClean="0">
                <a:latin typeface="Perpetua" panose="02020502060401020303" pitchFamily="18" charset="0"/>
              </a:rPr>
              <a:t>uthorities</a:t>
            </a:r>
          </a:p>
          <a:p>
            <a:r>
              <a:rPr lang="en-US" sz="2400" dirty="0" smtClean="0">
                <a:latin typeface="Perpetua" panose="02020502060401020303" pitchFamily="18" charset="0"/>
              </a:rPr>
              <a:t>Response Activation </a:t>
            </a:r>
            <a:r>
              <a:rPr lang="en-US" sz="2400" dirty="0">
                <a:latin typeface="Perpetua" panose="02020502060401020303" pitchFamily="18" charset="0"/>
              </a:rPr>
              <a:t>T</a:t>
            </a:r>
            <a:r>
              <a:rPr lang="en-US" sz="2400" dirty="0" smtClean="0">
                <a:latin typeface="Perpetua" panose="02020502060401020303" pitchFamily="18" charset="0"/>
              </a:rPr>
              <a:t>riggers</a:t>
            </a:r>
          </a:p>
          <a:p>
            <a:r>
              <a:rPr lang="en-US" sz="2400" dirty="0" smtClean="0">
                <a:latin typeface="Perpetua" panose="02020502060401020303" pitchFamily="18" charset="0"/>
              </a:rPr>
              <a:t>Procurement Protocols</a:t>
            </a:r>
          </a:p>
          <a:p>
            <a:r>
              <a:rPr lang="en-US" sz="2400" dirty="0" smtClean="0">
                <a:latin typeface="Perpetua" panose="02020502060401020303" pitchFamily="18" charset="0"/>
              </a:rPr>
              <a:t>Cost Recovery Documentation</a:t>
            </a:r>
          </a:p>
          <a:p>
            <a:endParaRPr lang="en-US" sz="2400" b="1" dirty="0" smtClean="0"/>
          </a:p>
          <a:p>
            <a:endParaRPr lang="en-US" sz="2400" b="1" dirty="0" smtClean="0"/>
          </a:p>
          <a:p>
            <a:endParaRPr lang="en-US" sz="2400" dirty="0" smtClean="0"/>
          </a:p>
          <a:p>
            <a:pPr marL="45720" indent="0" algn="ctr">
              <a:buFont typeface="Arial" pitchFamily="34" charset="0"/>
              <a:buNone/>
            </a:pPr>
            <a:endParaRPr lang="en-US" sz="2400" dirty="0" smtClean="0"/>
          </a:p>
        </p:txBody>
      </p:sp>
      <p:sp>
        <p:nvSpPr>
          <p:cNvPr id="2" name="Slide Number Placeholder 1"/>
          <p:cNvSpPr>
            <a:spLocks noGrp="1"/>
          </p:cNvSpPr>
          <p:nvPr>
            <p:ph type="sldNum" sz="quarter" idx="12"/>
          </p:nvPr>
        </p:nvSpPr>
        <p:spPr/>
        <p:txBody>
          <a:bodyPr/>
          <a:lstStyle/>
          <a:p>
            <a:fld id="{E31375A4-56A4-47D6-9801-1991572033F7}" type="slidenum">
              <a:rPr lang="en-US" smtClean="0"/>
              <a:pPr/>
              <a:t>5</a:t>
            </a:fld>
            <a:endParaRPr lang="en-US"/>
          </a:p>
        </p:txBody>
      </p:sp>
      <p:sp>
        <p:nvSpPr>
          <p:cNvPr id="14" name="Content Placeholder 2"/>
          <p:cNvSpPr>
            <a:spLocks noGrp="1"/>
          </p:cNvSpPr>
          <p:nvPr>
            <p:ph sz="half" idx="1"/>
          </p:nvPr>
        </p:nvSpPr>
        <p:spPr>
          <a:xfrm>
            <a:off x="4306940" y="5772706"/>
            <a:ext cx="3232933" cy="750014"/>
          </a:xfrm>
        </p:spPr>
        <p:txBody>
          <a:bodyPr>
            <a:normAutofit fontScale="85000" lnSpcReduction="10000"/>
          </a:bodyPr>
          <a:lstStyle/>
          <a:p>
            <a:pPr marL="45720" indent="0" algn="ctr">
              <a:buNone/>
            </a:pPr>
            <a:r>
              <a:rPr lang="en-US" sz="1900" dirty="0" smtClean="0">
                <a:latin typeface="Perpetua" panose="02020502060401020303" pitchFamily="18" charset="0"/>
              </a:rPr>
              <a:t>EMERGENCY OPERATIONS PLAN</a:t>
            </a:r>
          </a:p>
          <a:p>
            <a:pPr marL="45720" indent="0" algn="ctr">
              <a:buNone/>
            </a:pPr>
            <a:r>
              <a:rPr lang="en-US" sz="1900" b="1" dirty="0" smtClean="0">
                <a:solidFill>
                  <a:srgbClr val="8D094E"/>
                </a:solidFill>
                <a:latin typeface="Perpetua" panose="02020502060401020303" pitchFamily="18" charset="0"/>
              </a:rPr>
              <a:t>(Basic Plan)</a:t>
            </a:r>
            <a:endParaRPr lang="en-US" sz="1900" b="1" dirty="0">
              <a:solidFill>
                <a:srgbClr val="8D094E"/>
              </a:solidFill>
              <a:latin typeface="Perpetua" panose="02020502060401020303" pitchFamily="18" charset="0"/>
            </a:endParaRPr>
          </a:p>
          <a:p>
            <a:endParaRPr lang="en-US" sz="2400" b="1" dirty="0" smtClean="0"/>
          </a:p>
          <a:p>
            <a:endParaRPr lang="en-US" sz="2400" dirty="0" smtClean="0"/>
          </a:p>
          <a:p>
            <a:pPr marL="45720" indent="0" algn="ctr">
              <a:buNone/>
            </a:pPr>
            <a:endParaRPr lang="en-US" sz="2400" dirty="0" smtClean="0"/>
          </a:p>
        </p:txBody>
      </p:sp>
    </p:spTree>
    <p:extLst>
      <p:ext uri="{BB962C8B-B14F-4D97-AF65-F5344CB8AC3E}">
        <p14:creationId xmlns:p14="http://schemas.microsoft.com/office/powerpoint/2010/main" xmlns="" val="3759920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4275982" y="1335641"/>
            <a:ext cx="3387320" cy="4516427"/>
          </a:xfrm>
          <a:prstGeom prst="rect">
            <a:avLst/>
          </a:prstGeom>
        </p:spPr>
      </p:pic>
      <p:sp>
        <p:nvSpPr>
          <p:cNvPr id="17" name="Title 9"/>
          <p:cNvSpPr>
            <a:spLocks noGrp="1"/>
          </p:cNvSpPr>
          <p:nvPr>
            <p:ph type="title"/>
          </p:nvPr>
        </p:nvSpPr>
        <p:spPr>
          <a:xfrm>
            <a:off x="882550" y="225184"/>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grpSp>
        <p:nvGrpSpPr>
          <p:cNvPr id="24" name="Group 20"/>
          <p:cNvGrpSpPr/>
          <p:nvPr/>
        </p:nvGrpSpPr>
        <p:grpSpPr>
          <a:xfrm>
            <a:off x="1003275" y="1474645"/>
            <a:ext cx="2775556" cy="909339"/>
            <a:chOff x="4368800" y="1930400"/>
            <a:chExt cx="1968499" cy="615156"/>
          </a:xfrm>
        </p:grpSpPr>
        <p:sp>
          <p:nvSpPr>
            <p:cNvPr id="25" name="Rectangle 24"/>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FLOOD CONTINGENCY MAPS </a:t>
              </a:r>
              <a:endParaRPr lang="en-US" sz="2200" b="1" dirty="0"/>
            </a:p>
          </p:txBody>
        </p:sp>
        <p:cxnSp>
          <p:nvCxnSpPr>
            <p:cNvPr id="26" name="Straight Connector 25"/>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36" name="Content Placeholder 2"/>
          <p:cNvSpPr txBox="1">
            <a:spLocks/>
          </p:cNvSpPr>
          <p:nvPr/>
        </p:nvSpPr>
        <p:spPr>
          <a:xfrm>
            <a:off x="4310429" y="5852068"/>
            <a:ext cx="3232933" cy="750014"/>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900" dirty="0" smtClean="0">
                <a:latin typeface="Perpetua" panose="02020502060401020303" pitchFamily="18" charset="0"/>
              </a:rPr>
              <a:t>Flood Specific Annex</a:t>
            </a:r>
          </a:p>
          <a:p>
            <a:pPr marL="45720" indent="0" algn="ctr">
              <a:buFont typeface="Arial" pitchFamily="34" charset="0"/>
              <a:buNone/>
            </a:pPr>
            <a:r>
              <a:rPr lang="en-US" sz="1900" b="1" dirty="0" smtClean="0">
                <a:solidFill>
                  <a:srgbClr val="8D094E"/>
                </a:solidFill>
                <a:latin typeface="Perpetua" panose="02020502060401020303" pitchFamily="18" charset="0"/>
              </a:rPr>
              <a:t>(Flood Contingency Map)</a:t>
            </a:r>
          </a:p>
          <a:p>
            <a:endParaRPr lang="en-US" sz="2400" b="1" dirty="0" smtClean="0"/>
          </a:p>
          <a:p>
            <a:endParaRPr lang="en-US" sz="2400" dirty="0" smtClean="0"/>
          </a:p>
          <a:p>
            <a:pPr marL="45720" indent="0" algn="ctr">
              <a:buFont typeface="Arial" pitchFamily="34" charset="0"/>
              <a:buNone/>
            </a:pPr>
            <a:endParaRPr lang="en-US" sz="2400" dirty="0" smtClean="0"/>
          </a:p>
        </p:txBody>
      </p:sp>
      <p:sp>
        <p:nvSpPr>
          <p:cNvPr id="19" name="Content Placeholder 2"/>
          <p:cNvSpPr>
            <a:spLocks noGrp="1"/>
          </p:cNvSpPr>
          <p:nvPr>
            <p:ph sz="half" idx="1"/>
          </p:nvPr>
        </p:nvSpPr>
        <p:spPr>
          <a:xfrm>
            <a:off x="7821026" y="1335641"/>
            <a:ext cx="4103119" cy="4949412"/>
          </a:xfrm>
        </p:spPr>
        <p:txBody>
          <a:bodyPr>
            <a:normAutofit/>
          </a:bodyPr>
          <a:lstStyle/>
          <a:p>
            <a:r>
              <a:rPr lang="en-US" sz="2400" dirty="0">
                <a:latin typeface="Perpetua" panose="02020502060401020303" pitchFamily="18" charset="0"/>
              </a:rPr>
              <a:t>C</a:t>
            </a:r>
            <a:r>
              <a:rPr lang="en-US" sz="2400" dirty="0" smtClean="0">
                <a:latin typeface="Perpetua" panose="02020502060401020303" pitchFamily="18" charset="0"/>
              </a:rPr>
              <a:t>ritical infrastructure;</a:t>
            </a:r>
            <a:endParaRPr lang="en-US" sz="2400" dirty="0">
              <a:latin typeface="Perpetua" panose="02020502060401020303" pitchFamily="18" charset="0"/>
            </a:endParaRPr>
          </a:p>
          <a:p>
            <a:r>
              <a:rPr lang="en-US" sz="2400" dirty="0">
                <a:latin typeface="Perpetua" panose="02020502060401020303" pitchFamily="18" charset="0"/>
              </a:rPr>
              <a:t>LMA organization, patrol, and </a:t>
            </a:r>
            <a:r>
              <a:rPr lang="en-US" sz="2400" dirty="0" smtClean="0">
                <a:latin typeface="Perpetua" panose="02020502060401020303" pitchFamily="18" charset="0"/>
              </a:rPr>
              <a:t>logistics, and tactical facilities</a:t>
            </a:r>
            <a:endParaRPr lang="en-US" sz="2400" dirty="0">
              <a:latin typeface="Perpetua" panose="02020502060401020303" pitchFamily="18" charset="0"/>
            </a:endParaRPr>
          </a:p>
          <a:p>
            <a:r>
              <a:rPr lang="en-US" sz="2400" dirty="0">
                <a:latin typeface="Perpetua" panose="02020502060401020303" pitchFamily="18" charset="0"/>
              </a:rPr>
              <a:t>Levee </a:t>
            </a:r>
            <a:r>
              <a:rPr lang="en-US" sz="2400" dirty="0" smtClean="0">
                <a:latin typeface="Perpetua" panose="02020502060401020303" pitchFamily="18" charset="0"/>
              </a:rPr>
              <a:t>failure scenarios with  </a:t>
            </a:r>
            <a:r>
              <a:rPr lang="en-US" sz="2400" dirty="0">
                <a:latin typeface="Perpetua" panose="02020502060401020303" pitchFamily="18" charset="0"/>
              </a:rPr>
              <a:t>containment and dewatering </a:t>
            </a:r>
            <a:r>
              <a:rPr lang="en-US" sz="2400" dirty="0" smtClean="0">
                <a:latin typeface="Perpetua" panose="02020502060401020303" pitchFamily="18" charset="0"/>
              </a:rPr>
              <a:t>options; and</a:t>
            </a:r>
            <a:endParaRPr lang="en-US" sz="2400" dirty="0">
              <a:latin typeface="Perpetua" panose="02020502060401020303" pitchFamily="18" charset="0"/>
            </a:endParaRPr>
          </a:p>
          <a:p>
            <a:r>
              <a:rPr lang="en-US" sz="2400" dirty="0" smtClean="0">
                <a:latin typeface="Perpetua" panose="02020502060401020303" pitchFamily="18" charset="0"/>
              </a:rPr>
              <a:t>Well-thought </a:t>
            </a:r>
            <a:r>
              <a:rPr lang="en-US" sz="2400" dirty="0">
                <a:latin typeface="Perpetua" panose="02020502060401020303" pitchFamily="18" charset="0"/>
              </a:rPr>
              <a:t>o</a:t>
            </a:r>
            <a:r>
              <a:rPr lang="en-US" sz="2400" dirty="0" smtClean="0">
                <a:latin typeface="Perpetua" panose="02020502060401020303" pitchFamily="18" charset="0"/>
              </a:rPr>
              <a:t>ut use of </a:t>
            </a:r>
            <a:r>
              <a:rPr lang="en-US" sz="2400" dirty="0">
                <a:latin typeface="Perpetua" panose="02020502060401020303" pitchFamily="18" charset="0"/>
              </a:rPr>
              <a:t>cartographic cognitive </a:t>
            </a:r>
            <a:r>
              <a:rPr lang="en-US" sz="2400" dirty="0" smtClean="0">
                <a:latin typeface="Perpetua" panose="02020502060401020303" pitchFamily="18" charset="0"/>
              </a:rPr>
              <a:t>tools to  display information.</a:t>
            </a:r>
            <a:endParaRPr lang="en-US" sz="2400" dirty="0">
              <a:latin typeface="Perpetua" panose="02020502060401020303" pitchFamily="18" charset="0"/>
            </a:endParaRPr>
          </a:p>
          <a:p>
            <a:endParaRPr lang="en-US" sz="2400" dirty="0"/>
          </a:p>
          <a:p>
            <a:endParaRPr lang="en-US" sz="3000" dirty="0" smtClean="0"/>
          </a:p>
        </p:txBody>
      </p:sp>
      <p:sp>
        <p:nvSpPr>
          <p:cNvPr id="4" name="Slide Number Placeholder 3"/>
          <p:cNvSpPr>
            <a:spLocks noGrp="1"/>
          </p:cNvSpPr>
          <p:nvPr>
            <p:ph type="sldNum" sz="quarter" idx="12"/>
          </p:nvPr>
        </p:nvSpPr>
        <p:spPr/>
        <p:txBody>
          <a:bodyPr/>
          <a:lstStyle/>
          <a:p>
            <a:fld id="{E31375A4-56A4-47D6-9801-1991572033F7}" type="slidenum">
              <a:rPr lang="en-US" smtClean="0"/>
              <a:pPr/>
              <a:t>6</a:t>
            </a:fld>
            <a:endParaRPr lang="en-US"/>
          </a:p>
        </p:txBody>
      </p:sp>
    </p:spTree>
    <p:extLst>
      <p:ext uri="{BB962C8B-B14F-4D97-AF65-F5344CB8AC3E}">
        <p14:creationId xmlns:p14="http://schemas.microsoft.com/office/powerpoint/2010/main" xmlns="" val="1775846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82549" y="197890"/>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txBox="1">
            <a:spLocks/>
          </p:cNvSpPr>
          <p:nvPr/>
        </p:nvSpPr>
        <p:spPr>
          <a:xfrm>
            <a:off x="5381913" y="6227660"/>
            <a:ext cx="4542549" cy="57195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900" b="1" dirty="0" smtClean="0">
                <a:solidFill>
                  <a:srgbClr val="8D094E"/>
                </a:solidFill>
                <a:latin typeface="Perpetua" panose="02020502060401020303" pitchFamily="18" charset="0"/>
              </a:rPr>
              <a:t>(Excerpt from Flood Contingency Map)</a:t>
            </a:r>
          </a:p>
          <a:p>
            <a:endParaRPr lang="en-US" sz="2400" b="1" dirty="0" smtClean="0"/>
          </a:p>
          <a:p>
            <a:endParaRPr lang="en-US" sz="2400" dirty="0" smtClean="0"/>
          </a:p>
          <a:p>
            <a:pPr marL="45720" indent="0" algn="ctr">
              <a:buFont typeface="Arial" pitchFamily="34" charset="0"/>
              <a:buNone/>
            </a:pPr>
            <a:endParaRPr lang="en-US" sz="2400" dirty="0" smtClean="0"/>
          </a:p>
        </p:txBody>
      </p:sp>
      <p:sp>
        <p:nvSpPr>
          <p:cNvPr id="4" name="Slide Number Placeholder 3"/>
          <p:cNvSpPr>
            <a:spLocks noGrp="1"/>
          </p:cNvSpPr>
          <p:nvPr>
            <p:ph type="sldNum" sz="quarter" idx="12"/>
          </p:nvPr>
        </p:nvSpPr>
        <p:spPr/>
        <p:txBody>
          <a:bodyPr/>
          <a:lstStyle/>
          <a:p>
            <a:fld id="{E31375A4-56A4-47D6-9801-1991572033F7}" type="slidenum">
              <a:rPr lang="en-US" smtClean="0"/>
              <a:pPr/>
              <a:t>7</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5892800" y="1077913"/>
            <a:ext cx="3446464" cy="5059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 name="Group 20"/>
          <p:cNvGrpSpPr/>
          <p:nvPr/>
        </p:nvGrpSpPr>
        <p:grpSpPr>
          <a:xfrm>
            <a:off x="1003275" y="1474645"/>
            <a:ext cx="2775556" cy="909339"/>
            <a:chOff x="4368800" y="1930400"/>
            <a:chExt cx="1968499" cy="615156"/>
          </a:xfrm>
        </p:grpSpPr>
        <p:sp>
          <p:nvSpPr>
            <p:cNvPr id="15" name="Rectangle 14"/>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FLOOD CONTINGENCY MAPS </a:t>
              </a:r>
              <a:endParaRPr lang="en-US" sz="2200" b="1" dirty="0"/>
            </a:p>
          </p:txBody>
        </p:sp>
        <p:cxnSp>
          <p:nvCxnSpPr>
            <p:cNvPr id="18" name="Straight Connector 17"/>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213714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27961" y="197891"/>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a:xfrm>
            <a:off x="7850668" y="1777653"/>
            <a:ext cx="4285553" cy="448598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buNone/>
            </a:pPr>
            <a:r>
              <a:rPr lang="en-US" sz="2400" dirty="0" smtClean="0">
                <a:latin typeface="Perpetua" panose="02020502060401020303" pitchFamily="18" charset="0"/>
              </a:rPr>
              <a:t>Our project approach allows for more </a:t>
            </a:r>
            <a:r>
              <a:rPr lang="en-US" sz="2400" dirty="0">
                <a:latin typeface="Perpetua" panose="02020502060401020303" pitchFamily="18" charset="0"/>
              </a:rPr>
              <a:t>effective second-stage planning to be performed:</a:t>
            </a:r>
          </a:p>
          <a:p>
            <a:r>
              <a:rPr lang="en-US" sz="2400" dirty="0">
                <a:latin typeface="Perpetua" panose="02020502060401020303" pitchFamily="18" charset="0"/>
              </a:rPr>
              <a:t>Preliminary Engineering Designs (PED</a:t>
            </a:r>
            <a:r>
              <a:rPr lang="en-US" sz="2400" dirty="0" smtClean="0">
                <a:latin typeface="Perpetua" panose="02020502060401020303" pitchFamily="18" charset="0"/>
              </a:rPr>
              <a:t>)</a:t>
            </a:r>
          </a:p>
          <a:p>
            <a:pPr lvl="1"/>
            <a:r>
              <a:rPr lang="en-US" sz="2200" dirty="0" smtClean="0">
                <a:latin typeface="Perpetua" panose="02020502060401020303" pitchFamily="18" charset="0"/>
              </a:rPr>
              <a:t>Relief Cuts</a:t>
            </a:r>
          </a:p>
          <a:p>
            <a:pPr lvl="1"/>
            <a:r>
              <a:rPr lang="en-US" sz="2200" dirty="0" smtClean="0">
                <a:latin typeface="Perpetua" panose="02020502060401020303" pitchFamily="18" charset="0"/>
              </a:rPr>
              <a:t>Use of Existing Dryland Levees</a:t>
            </a:r>
            <a:endParaRPr lang="en-US" sz="2200" dirty="0">
              <a:latin typeface="Perpetua" panose="02020502060401020303" pitchFamily="18" charset="0"/>
            </a:endParaRPr>
          </a:p>
          <a:p>
            <a:pPr lvl="1"/>
            <a:r>
              <a:rPr lang="en-US" sz="2200" dirty="0">
                <a:latin typeface="Perpetua" panose="02020502060401020303" pitchFamily="18" charset="0"/>
              </a:rPr>
              <a:t>Emergency </a:t>
            </a:r>
            <a:r>
              <a:rPr lang="en-US" sz="2200" dirty="0" smtClean="0">
                <a:latin typeface="Perpetua" panose="02020502060401020303" pitchFamily="18" charset="0"/>
              </a:rPr>
              <a:t>Berms</a:t>
            </a:r>
          </a:p>
          <a:p>
            <a:pPr lvl="1"/>
            <a:r>
              <a:rPr lang="en-US" sz="2200" dirty="0" smtClean="0">
                <a:latin typeface="Perpetua" panose="02020502060401020303" pitchFamily="18" charset="0"/>
              </a:rPr>
              <a:t>Sealing </a:t>
            </a:r>
            <a:r>
              <a:rPr lang="en-US" sz="2200" dirty="0">
                <a:latin typeface="Perpetua" panose="02020502060401020303" pitchFamily="18" charset="0"/>
              </a:rPr>
              <a:t>U</a:t>
            </a:r>
            <a:r>
              <a:rPr lang="en-US" sz="2200" dirty="0" smtClean="0">
                <a:latin typeface="Perpetua" panose="02020502060401020303" pitchFamily="18" charset="0"/>
              </a:rPr>
              <a:t>nderpasses</a:t>
            </a:r>
          </a:p>
          <a:p>
            <a:pPr lvl="1"/>
            <a:r>
              <a:rPr lang="en-US" sz="2200" dirty="0" smtClean="0">
                <a:latin typeface="Perpetua" panose="02020502060401020303" pitchFamily="18" charset="0"/>
              </a:rPr>
              <a:t>Siting Emergency Pumps</a:t>
            </a:r>
            <a:endParaRPr lang="en-US" sz="2200" dirty="0">
              <a:latin typeface="Perpetua" panose="02020502060401020303" pitchFamily="18" charset="0"/>
            </a:endParaRPr>
          </a:p>
          <a:p>
            <a:endParaRPr lang="en-US" sz="2400" dirty="0" smtClean="0"/>
          </a:p>
          <a:p>
            <a:endParaRPr lang="en-US" sz="2400" b="1" dirty="0" smtClean="0"/>
          </a:p>
          <a:p>
            <a:endParaRPr lang="en-US" sz="2400" b="1" dirty="0" smtClean="0"/>
          </a:p>
          <a:p>
            <a:endParaRPr lang="en-US" sz="2400" dirty="0" smtClean="0"/>
          </a:p>
          <a:p>
            <a:pPr marL="45720" indent="0" algn="ctr">
              <a:buFont typeface="Arial" pitchFamily="34" charset="0"/>
              <a:buNone/>
            </a:pPr>
            <a:endParaRPr lang="en-US" sz="2400" dirty="0" smtClean="0"/>
          </a:p>
        </p:txBody>
      </p:sp>
      <p:grpSp>
        <p:nvGrpSpPr>
          <p:cNvPr id="30" name="Group 20"/>
          <p:cNvGrpSpPr/>
          <p:nvPr/>
        </p:nvGrpSpPr>
        <p:grpSpPr>
          <a:xfrm>
            <a:off x="919151" y="1429648"/>
            <a:ext cx="2775556" cy="909339"/>
            <a:chOff x="4368800" y="1930400"/>
            <a:chExt cx="1968499" cy="615156"/>
          </a:xfrm>
        </p:grpSpPr>
        <p:sp>
          <p:nvSpPr>
            <p:cNvPr id="33" name="Rectangle 32"/>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“BEHIND-THE-LEVEE ENGINEERING” </a:t>
              </a:r>
              <a:endParaRPr lang="en-US" sz="2200" b="1" dirty="0"/>
            </a:p>
          </p:txBody>
        </p:sp>
        <p:cxnSp>
          <p:nvCxnSpPr>
            <p:cNvPr id="34" name="Straight Connector 33"/>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3" cstate="print"/>
          <a:stretch>
            <a:fillRect/>
          </a:stretch>
        </p:blipFill>
        <p:spPr>
          <a:xfrm>
            <a:off x="3978500" y="1344502"/>
            <a:ext cx="3747983" cy="5178218"/>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E31375A4-56A4-47D6-9801-1991572033F7}" type="slidenum">
              <a:rPr lang="en-US" smtClean="0"/>
              <a:pPr/>
              <a:t>8</a:t>
            </a:fld>
            <a:endParaRPr lang="en-US"/>
          </a:p>
        </p:txBody>
      </p:sp>
    </p:spTree>
    <p:extLst>
      <p:ext uri="{BB962C8B-B14F-4D97-AF65-F5344CB8AC3E}">
        <p14:creationId xmlns:p14="http://schemas.microsoft.com/office/powerpoint/2010/main" xmlns="" val="2613445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p:cNvSpPr>
            <a:spLocks noGrp="1"/>
          </p:cNvSpPr>
          <p:nvPr>
            <p:ph type="title"/>
          </p:nvPr>
        </p:nvSpPr>
        <p:spPr>
          <a:xfrm>
            <a:off x="814314" y="211538"/>
            <a:ext cx="9144000" cy="1143000"/>
          </a:xfrm>
        </p:spPr>
        <p:txBody>
          <a:bodyPr anchor="ctr"/>
          <a:lstStyle/>
          <a:p>
            <a:r>
              <a:rPr lang="en-US" b="1" dirty="0">
                <a:latin typeface="Perpetua" panose="02020502060401020303" pitchFamily="18" charset="0"/>
              </a:rPr>
              <a:t>project flood response products:</a:t>
            </a:r>
          </a:p>
        </p:txBody>
      </p:sp>
      <p:cxnSp>
        <p:nvCxnSpPr>
          <p:cNvPr id="31" name="Straight Connector 30"/>
          <p:cNvCxnSpPr/>
          <p:nvPr/>
        </p:nvCxnSpPr>
        <p:spPr>
          <a:xfrm>
            <a:off x="682752" y="475488"/>
            <a:ext cx="0" cy="6382512"/>
          </a:xfrm>
          <a:prstGeom prst="line">
            <a:avLst/>
          </a:prstGeom>
          <a:ln w="76200">
            <a:solidFill>
              <a:srgbClr val="8D094E"/>
            </a:solidFill>
          </a:ln>
        </p:spPr>
        <p:style>
          <a:lnRef idx="1">
            <a:schemeClr val="accent1"/>
          </a:lnRef>
          <a:fillRef idx="0">
            <a:schemeClr val="accent1"/>
          </a:fillRef>
          <a:effectRef idx="0">
            <a:schemeClr val="accent1"/>
          </a:effectRef>
          <a:fontRef idx="minor">
            <a:schemeClr val="tx1"/>
          </a:fontRef>
        </p:style>
      </p:cxnSp>
      <p:grpSp>
        <p:nvGrpSpPr>
          <p:cNvPr id="30" name="Group 20"/>
          <p:cNvGrpSpPr/>
          <p:nvPr/>
        </p:nvGrpSpPr>
        <p:grpSpPr>
          <a:xfrm>
            <a:off x="919151" y="1429648"/>
            <a:ext cx="2775556" cy="909339"/>
            <a:chOff x="4368800" y="1930400"/>
            <a:chExt cx="1968499" cy="615156"/>
          </a:xfrm>
        </p:grpSpPr>
        <p:sp>
          <p:nvSpPr>
            <p:cNvPr id="33" name="Rectangle 32"/>
            <p:cNvSpPr/>
            <p:nvPr/>
          </p:nvSpPr>
          <p:spPr>
            <a:xfrm>
              <a:off x="4368801" y="1981201"/>
              <a:ext cx="1967706" cy="514350"/>
            </a:xfrm>
            <a:prstGeom prst="rect">
              <a:avLst/>
            </a:prstGeom>
            <a:solidFill>
              <a:srgbClr val="8D0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“BEHIND-THE-LEVEE ENGINEERING” </a:t>
              </a:r>
              <a:endParaRPr lang="en-US" sz="2200" b="1" dirty="0"/>
            </a:p>
          </p:txBody>
        </p:sp>
        <p:cxnSp>
          <p:nvCxnSpPr>
            <p:cNvPr id="34" name="Straight Connector 33"/>
            <p:cNvCxnSpPr/>
            <p:nvPr/>
          </p:nvCxnSpPr>
          <p:spPr>
            <a:xfrm>
              <a:off x="4368800" y="1930400"/>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9593" y="2544762"/>
              <a:ext cx="1967706" cy="794"/>
            </a:xfrm>
            <a:prstGeom prst="line">
              <a:avLst/>
            </a:prstGeom>
            <a:ln w="76200">
              <a:solidFill>
                <a:srgbClr val="0F0F7B"/>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E31375A4-56A4-47D6-9801-1991572033F7}" type="slidenum">
              <a:rPr lang="en-US" smtClean="0"/>
              <a:pPr/>
              <a:t>9</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814763" y="1177550"/>
            <a:ext cx="8004704" cy="5032221"/>
          </a:xfrm>
          <a:prstGeom prst="rect">
            <a:avLst/>
          </a:prstGeom>
          <a:noFill/>
          <a:ln w="9525">
            <a:noFill/>
            <a:miter lim="800000"/>
            <a:headEnd/>
            <a:tailEnd/>
          </a:ln>
        </p:spPr>
      </p:pic>
    </p:spTree>
    <p:extLst>
      <p:ext uri="{BB962C8B-B14F-4D97-AF65-F5344CB8AC3E}">
        <p14:creationId xmlns:p14="http://schemas.microsoft.com/office/powerpoint/2010/main" xmlns="" val="683649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Custom 3">
      <a:dk1>
        <a:sysClr val="windowText" lastClr="000000"/>
      </a:dk1>
      <a:lt1>
        <a:srgbClr val="FFFFFF"/>
      </a:lt1>
      <a:dk2>
        <a:srgbClr val="C00000"/>
      </a:dk2>
      <a:lt2>
        <a:srgbClr val="FFFFFF"/>
      </a:lt2>
      <a:accent1>
        <a:srgbClr val="0F0F7B"/>
      </a:accent1>
      <a:accent2>
        <a:srgbClr val="E2D700"/>
      </a:accent2>
      <a:accent3>
        <a:srgbClr val="FFC000"/>
      </a:accent3>
      <a:accent4>
        <a:srgbClr val="CEF2EC"/>
      </a:accent4>
      <a:accent5>
        <a:srgbClr val="7CCA62"/>
      </a:accent5>
      <a:accent6>
        <a:srgbClr val="A5C249"/>
      </a:accent6>
      <a:hlink>
        <a:srgbClr val="E2D700"/>
      </a:hlink>
      <a:folHlink>
        <a:srgbClr val="85DFD0"/>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8D094E"/>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1025</Words>
  <Application>Microsoft Office PowerPoint</Application>
  <PresentationFormat>Custom</PresentationFormat>
  <Paragraphs>251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Health Fitness 16x9</vt:lpstr>
      <vt:lpstr>Slide 1</vt:lpstr>
      <vt:lpstr>AREAS OF PLANNING FOCUS</vt:lpstr>
      <vt:lpstr>DOCUMENTED METHDOLOGY</vt:lpstr>
      <vt:lpstr>Slide 4</vt:lpstr>
      <vt:lpstr>project flood response products:</vt:lpstr>
      <vt:lpstr>project flood response products:</vt:lpstr>
      <vt:lpstr>project flood response products:</vt:lpstr>
      <vt:lpstr>project flood response products:</vt:lpstr>
      <vt:lpstr>project flood response products:</vt:lpstr>
      <vt:lpstr>project flood response products:</vt:lpstr>
      <vt:lpstr>project flood response products:</vt:lpstr>
      <vt:lpstr>project flood response products:</vt:lpstr>
      <vt:lpstr>project flood response products:</vt:lpstr>
      <vt:lpstr>project flood response products:</vt:lpstr>
      <vt:lpstr>Slide 15</vt:lpstr>
      <vt:lpstr>Thank   you</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2015-08-06T18:48:53Z</dcterms:created>
  <dcterms:modified xsi:type="dcterms:W3CDTF">2016-03-24T23:26:52Z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